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sldIdLst>
    <p:sldId id="489" r:id="rId2"/>
    <p:sldId id="359" r:id="rId3"/>
    <p:sldId id="302" r:id="rId4"/>
    <p:sldId id="459" r:id="rId5"/>
    <p:sldId id="443" r:id="rId6"/>
    <p:sldId id="433" r:id="rId7"/>
    <p:sldId id="432" r:id="rId8"/>
    <p:sldId id="361" r:id="rId9"/>
    <p:sldId id="259" r:id="rId10"/>
    <p:sldId id="326" r:id="rId11"/>
    <p:sldId id="442" r:id="rId12"/>
    <p:sldId id="490" r:id="rId13"/>
    <p:sldId id="403" r:id="rId14"/>
    <p:sldId id="360" r:id="rId15"/>
    <p:sldId id="469" r:id="rId16"/>
    <p:sldId id="467" r:id="rId17"/>
    <p:sldId id="362" r:id="rId18"/>
    <p:sldId id="434" r:id="rId19"/>
    <p:sldId id="343" r:id="rId20"/>
    <p:sldId id="471" r:id="rId21"/>
    <p:sldId id="500" r:id="rId22"/>
    <p:sldId id="460" r:id="rId23"/>
    <p:sldId id="293" r:id="rId24"/>
    <p:sldId id="381" r:id="rId25"/>
    <p:sldId id="323" r:id="rId26"/>
    <p:sldId id="286" r:id="rId27"/>
    <p:sldId id="504" r:id="rId28"/>
    <p:sldId id="374" r:id="rId29"/>
    <p:sldId id="491" r:id="rId30"/>
    <p:sldId id="505" r:id="rId31"/>
    <p:sldId id="391" r:id="rId32"/>
    <p:sldId id="492" r:id="rId33"/>
    <p:sldId id="507" r:id="rId34"/>
    <p:sldId id="473" r:id="rId35"/>
    <p:sldId id="508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40"/>
    <p:restoredTop sz="90915"/>
  </p:normalViewPr>
  <p:slideViewPr>
    <p:cSldViewPr>
      <p:cViewPr varScale="1">
        <p:scale>
          <a:sx n="112" d="100"/>
          <a:sy n="112" d="100"/>
        </p:scale>
        <p:origin x="6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91ED9A94-7298-3A41-B721-47A8BA9EFF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421D0AC6-10CA-6345-ADBA-482CFFDE5D9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55842F88-A97B-C545-B749-413E639AE6E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C6CD04AB-DC65-E24A-A9DA-FD09DADFBC4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64F1DB45-E719-2F4D-9016-91BA4B5112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712BED71-93AF-2740-8B61-07DD6F8B77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3DBAE6DE-FF20-BF44-93DB-0167DDEC21A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3D76C2-B9B4-3D4A-96CD-EFF371A53D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E1C7E-4C71-7D4E-9588-A341C4C84B0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BC99FB16-8B07-DF47-8487-F53D9FFB93D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43BD784D-6B46-8246-8E46-1B73F7D52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E0DD7B-CF9C-C544-8414-9E2EB4B42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17B79-E132-7642-A736-5236AFE0B81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F8F3E2E3-AD8C-BF45-A01A-56D8BA4AA39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C6A01BC2-AE04-A24A-8A11-129B9030D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FD93-09CE-864E-9757-9794167A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D05E8-ABDA-C64E-97D4-92306C2CC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0F738-350A-F54E-888D-5400368BB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F623E-62DE-4A49-9946-4D75AF414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63350-23BC-0F4B-A980-A844C153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93085-912F-0F44-A4A4-B26966BA9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55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5C25D-4A8E-EE4A-AC06-481E9986C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B3570-31F9-1F49-99B3-52AC5F8C7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68CEE-325D-4447-97FE-F9541910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B22DB-9F6B-864E-8BAF-5619D239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2E778-AA22-7446-AC0E-F54E1F0E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F8331-408A-3C4C-BFA8-3615FD6A7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3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CBF09B-2C1B-DC44-827E-252888B08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16EFA-0731-C844-AB3A-D9E301EEA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97362-E637-704D-BF65-ADCE85081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C378-898E-4845-BA9D-B42036C9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D5D9A-0F2C-F14C-9920-9CD81525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AF291-1EFA-8845-9EB7-9A3C12229A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48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B2A5F-D7A9-3942-9FDC-58C9FA38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ABCE-4645-6542-A7E6-538A87356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B5AC9-DBE5-4E4F-8977-0C62FF1F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F30BD-B8F2-E947-892B-0F65075D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7026-73AA-F149-B465-87FD64A5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1BE93-06BC-0047-A3EB-01F1FF005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26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5B13-EE89-FD42-BC00-A9309188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5AD80-F912-9A47-9341-2642136F0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115DB-32AB-EF4D-A05C-FE7A3951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105E9-18AB-FE45-BC1E-2FEFD85BC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B341C-F049-434D-8F2F-65CCDABF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AE3D0-40A6-FF44-8640-FBE7FE753A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47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4F07D-8D93-7344-95F0-71DC93E4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767FA-E797-CB49-9F96-3D5F421E9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E4838-561D-994C-A2AB-9B7A4B2E4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139B9-EAA4-DF42-8E78-0DD457D16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BBA58-8474-1142-BBEE-7188A68E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DBBD3-818F-CE41-B296-DFCC88D4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BE2D0-178F-7240-B30C-E2AD5B693D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29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08EB-EC61-DD45-9DFE-30ABC88AF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61AE6-2ABC-A54E-B352-A2A93E154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9C222-A795-8E40-A896-D7FBD8874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11C90-7B56-554C-9DBC-06FE5693D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621534-E220-9C4C-B57D-B0D975446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D67B26-5C82-CA45-9D78-B6F11EF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37C520-D637-8446-A214-9C6214F7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BF5CA8-8996-2541-BF17-11BB68DF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E1860-F925-CA41-B96C-143DFE63C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98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BD5A4-BC40-F746-86DA-F7C2B04C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3DF46-D06E-FB4E-8129-FC65E33B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E5A0A-5998-AD41-B07B-6952ECEE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2F491-D464-AF45-B91A-7B876447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29DB-0589-454C-9163-DCBC4DCA2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28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BD430F-E200-B946-8124-348C3498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C76A0-0F6E-1140-B261-D7990E05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98F8F-8DCB-AE40-B64B-1E816203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DFDC8-E80B-0741-915A-D7C10E13C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43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7CB3-C6BB-D747-BB80-CA1DF896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42A55-79B5-784D-9901-61DF124D4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02524-CBD7-7848-AC5A-BBB9B66A1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50437-A636-5C4F-AC9C-50B7E36F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86C79-C3E0-9842-B1EB-EC678699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388AF-251C-384C-B1AE-F94B3417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A593E-4A03-BB4D-B99B-5C96A1CA4B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62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FACF-9F7F-984B-AC74-C0F62EB9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A88C1-0A9B-8F4E-A66E-93F22E6B7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94155-0EB9-F440-B829-93EFCB42D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BDE2F-6ECB-3E4B-A829-6C13D909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E5FFD-ACD4-2F49-871D-696BF939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C8B47-B5D5-ED4D-A2C4-0EF3D99A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F0DA7-821B-8F42-AE71-C25ED4988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04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F8149AA-4BD0-294B-99A9-190ACCD64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1A2B331-15CA-4A41-889F-5DA78F205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CF9A72-3F2C-AC4E-9FFC-620D09523A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Calibri" panose="020F050202020403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AF741E-81AF-254D-A68A-C8D8691413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Calibri" panose="020F050202020403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AF0B97-7D70-1049-994A-352933B77F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Calibri" panose="020F0502020204030204" pitchFamily="34" charset="0"/>
              </a:defRPr>
            </a:lvl1pPr>
          </a:lstStyle>
          <a:p>
            <a:fld id="{DF30813C-AD80-C847-B41B-7E32DF85FA7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C69BEAA8-6651-0C4B-B96D-A17AD6A3E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038600"/>
          </a:xfrm>
        </p:spPr>
        <p:txBody>
          <a:bodyPr/>
          <a:lstStyle/>
          <a:p>
            <a:br>
              <a:rPr lang="en-US" altLang="en-US" sz="4000" dirty="0"/>
            </a:b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A brief </a:t>
            </a:r>
            <a:r>
              <a:rPr lang="en-US" altLang="en-US" sz="4000" dirty="0">
                <a:cs typeface="Calibri" panose="020F0502020204030204" pitchFamily="34" charset="0"/>
              </a:rPr>
              <a:t>Introduction to </a:t>
            </a:r>
            <a:br>
              <a:rPr lang="en-US" altLang="en-US" sz="4000" dirty="0">
                <a:cs typeface="Calibri" panose="020F0502020204030204" pitchFamily="34" charset="0"/>
              </a:rPr>
            </a:br>
            <a:r>
              <a:rPr lang="en-US" altLang="en-US" sz="4000" dirty="0">
                <a:cs typeface="Calibri" panose="020F0502020204030204" pitchFamily="34" charset="0"/>
              </a:rPr>
              <a:t>Foundation Design:</a:t>
            </a:r>
            <a:br>
              <a:rPr lang="en-US" altLang="en-US" sz="4800" dirty="0">
                <a:cs typeface="Calibri" panose="020F0502020204030204" pitchFamily="34" charset="0"/>
              </a:rPr>
            </a:br>
            <a:br>
              <a:rPr lang="en-US" altLang="en-US" sz="4800" dirty="0">
                <a:cs typeface="Calibri" panose="020F0502020204030204" pitchFamily="34" charset="0"/>
              </a:rPr>
            </a:br>
            <a:r>
              <a:rPr lang="en-US" altLang="en-US" sz="4800" dirty="0">
                <a:cs typeface="Calibri" panose="020F0502020204030204" pitchFamily="34" charset="0"/>
              </a:rPr>
              <a:t>Design Principles</a:t>
            </a:r>
          </a:p>
        </p:txBody>
      </p:sp>
    </p:spTree>
    <p:extLst>
      <p:ext uri="{BB962C8B-B14F-4D97-AF65-F5344CB8AC3E}">
        <p14:creationId xmlns:p14="http://schemas.microsoft.com/office/powerpoint/2010/main" val="375462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2026826-9C85-1D44-BE0D-7F72F7F69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81000"/>
          </a:xfrm>
        </p:spPr>
        <p:txBody>
          <a:bodyPr/>
          <a:lstStyle/>
          <a:p>
            <a:r>
              <a:rPr lang="en-US" altLang="en-US" sz="2000"/>
              <a:t>Murakami “Jerry Fish” 2003</a:t>
            </a:r>
          </a:p>
        </p:txBody>
      </p:sp>
      <p:pic>
        <p:nvPicPr>
          <p:cNvPr id="74755" name="Picture 3">
            <a:extLst>
              <a:ext uri="{FF2B5EF4-FFF2-40B4-BE49-F238E27FC236}">
                <a16:creationId xmlns:a16="http://schemas.microsoft.com/office/drawing/2014/main" id="{B5AC2492-7A10-5D42-8220-6E02CB1AD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76350"/>
            <a:ext cx="4267200" cy="43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6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DD000440-E7D3-6547-8988-1819BB03E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67400"/>
          </a:xfrm>
        </p:spPr>
        <p:txBody>
          <a:bodyPr/>
          <a:lstStyle/>
          <a:p>
            <a:r>
              <a:rPr lang="en-US" altLang="en-US" sz="4800" dirty="0"/>
              <a:t>Balance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074B7D26-69EF-964F-B7CC-66720276F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2000"/>
              <a:t>Schwitters “Konstructives”</a:t>
            </a: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723E1614-E42E-EB44-9AF5-5FDEF2DF9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8532" name="Picture 4">
            <a:extLst>
              <a:ext uri="{FF2B5EF4-FFF2-40B4-BE49-F238E27FC236}">
                <a16:creationId xmlns:a16="http://schemas.microsoft.com/office/drawing/2014/main" id="{1CBF7BC3-5E49-BD4D-A3A1-9C47CC2D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4191000" cy="53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5874A9A7-B2B2-D84F-A75F-AA9052D13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en-US" sz="2000"/>
              <a:t>Mangold “Composition” c. 1995</a:t>
            </a:r>
          </a:p>
        </p:txBody>
      </p:sp>
      <p:pic>
        <p:nvPicPr>
          <p:cNvPr id="187395" name="Picture 3">
            <a:extLst>
              <a:ext uri="{FF2B5EF4-FFF2-40B4-BE49-F238E27FC236}">
                <a16:creationId xmlns:a16="http://schemas.microsoft.com/office/drawing/2014/main" id="{7AAC7BAD-3E17-AF4F-B352-3026BC439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3571875" cy="49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017A848E-BF1D-9645-9752-B09B9D381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181600"/>
          </a:xfrm>
        </p:spPr>
        <p:txBody>
          <a:bodyPr/>
          <a:lstStyle/>
          <a:p>
            <a:r>
              <a:rPr lang="en-US" altLang="en-US" sz="4800" dirty="0"/>
              <a:t>Tension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4316BB0D-97A5-DF45-85B8-F38F53982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altLang="en-US" sz="2000"/>
              <a:t>Rodchenko “Circles”</a:t>
            </a:r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B9EAFE33-5C92-5341-8809-AFCC73D3D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0340" name="Picture 4">
            <a:extLst>
              <a:ext uri="{FF2B5EF4-FFF2-40B4-BE49-F238E27FC236}">
                <a16:creationId xmlns:a16="http://schemas.microsoft.com/office/drawing/2014/main" id="{2D15DED0-A59B-2543-98F3-28E4F357F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352550"/>
            <a:ext cx="532447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2615E4DD-B69C-0D45-8595-091B5713F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 sz="2000"/>
              <a:t>Mondrian  “Blue Plane”  1921</a:t>
            </a:r>
          </a:p>
        </p:txBody>
      </p:sp>
      <p:pic>
        <p:nvPicPr>
          <p:cNvPr id="270339" name="Picture 3">
            <a:extLst>
              <a:ext uri="{FF2B5EF4-FFF2-40B4-BE49-F238E27FC236}">
                <a16:creationId xmlns:a16="http://schemas.microsoft.com/office/drawing/2014/main" id="{01DFC96C-8C54-5548-AFF4-283FC876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446563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44E1ABE6-FEA7-5743-9F23-5CA771615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562600"/>
          </a:xfrm>
        </p:spPr>
        <p:txBody>
          <a:bodyPr/>
          <a:lstStyle/>
          <a:p>
            <a:r>
              <a:rPr lang="en-US" altLang="en-US" sz="4800" dirty="0"/>
              <a:t>Rhythm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FEADB1FA-361C-BE4A-A483-C22ED013C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81000"/>
          </a:xfrm>
        </p:spPr>
        <p:txBody>
          <a:bodyPr/>
          <a:lstStyle/>
          <a:p>
            <a:r>
              <a:rPr lang="en-US" altLang="en-US" sz="2000"/>
              <a:t>Mondrian “Broadway Boogie Woogie” 1943</a:t>
            </a:r>
          </a:p>
        </p:txBody>
      </p:sp>
      <p:pic>
        <p:nvPicPr>
          <p:cNvPr id="223235" name="Picture 3">
            <a:extLst>
              <a:ext uri="{FF2B5EF4-FFF2-40B4-BE49-F238E27FC236}">
                <a16:creationId xmlns:a16="http://schemas.microsoft.com/office/drawing/2014/main" id="{A8B82DD1-FC13-3444-A96E-4F810E20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14508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7FE0427F-577B-A749-AAA0-30C48D7A4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en-US" sz="2000"/>
              <a:t>Smith, David  “Untitled”</a:t>
            </a:r>
          </a:p>
        </p:txBody>
      </p:sp>
      <p:pic>
        <p:nvPicPr>
          <p:cNvPr id="103427" name="Picture 3">
            <a:extLst>
              <a:ext uri="{FF2B5EF4-FFF2-40B4-BE49-F238E27FC236}">
                <a16:creationId xmlns:a16="http://schemas.microsoft.com/office/drawing/2014/main" id="{3A03B654-5CE0-C94C-B37A-EBC98990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715125" cy="45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C69BEAA8-6651-0C4B-B96D-A17AD6A3E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038600"/>
          </a:xfrm>
        </p:spPr>
        <p:txBody>
          <a:bodyPr/>
          <a:lstStyle/>
          <a:p>
            <a:br>
              <a:rPr lang="en-US" altLang="en-US" sz="4000" dirty="0"/>
            </a:b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800" dirty="0"/>
              <a:t>Unity and Variety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2F84DC88-E344-CF4C-9383-A0E56F790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953000"/>
          </a:xfrm>
        </p:spPr>
        <p:txBody>
          <a:bodyPr/>
          <a:lstStyle/>
          <a:p>
            <a:r>
              <a:rPr lang="en-US" altLang="en-US" sz="4800" dirty="0"/>
              <a:t>Scale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02B2166-3FEC-9A4B-A3E4-7BE21C5D6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chemeClr val="accent1"/>
                </a:solidFill>
              </a:rPr>
              <a:t>Van Doesburg “Squares”</a:t>
            </a:r>
          </a:p>
        </p:txBody>
      </p:sp>
      <p:pic>
        <p:nvPicPr>
          <p:cNvPr id="4099" name="Picture 3" descr="vandoesburg">
            <a:extLst>
              <a:ext uri="{FF2B5EF4-FFF2-40B4-BE49-F238E27FC236}">
                <a16:creationId xmlns:a16="http://schemas.microsoft.com/office/drawing/2014/main" id="{C3E8962D-4F0C-BB40-91A3-4BC4A96DE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872163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E77670C0-9730-4448-BFFA-D90D98619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81000"/>
          </a:xfrm>
        </p:spPr>
        <p:txBody>
          <a:bodyPr/>
          <a:lstStyle/>
          <a:p>
            <a:r>
              <a:rPr lang="en-US" altLang="en-US" sz="2000"/>
              <a:t>Hopper “Gas” 1940</a:t>
            </a:r>
          </a:p>
        </p:txBody>
      </p:sp>
      <p:pic>
        <p:nvPicPr>
          <p:cNvPr id="261123" name="Picture 3">
            <a:extLst>
              <a:ext uri="{FF2B5EF4-FFF2-40B4-BE49-F238E27FC236}">
                <a16:creationId xmlns:a16="http://schemas.microsoft.com/office/drawing/2014/main" id="{C2D5140D-7C3C-1545-8618-EBEF69803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1289050"/>
            <a:ext cx="6605587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87C3817-CEEC-1046-B59B-A35D2D04D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en-US" sz="2000">
                <a:solidFill>
                  <a:schemeClr val="accent1"/>
                </a:solidFill>
              </a:rPr>
              <a:t>Magritte  “The False Mirror”  1928</a:t>
            </a:r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77D05612-F316-A34F-9152-D86E04439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620000" cy="52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9BC30498-A7D4-FD4F-9D09-3CD2DBA39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953000"/>
          </a:xfrm>
        </p:spPr>
        <p:txBody>
          <a:bodyPr/>
          <a:lstStyle/>
          <a:p>
            <a:r>
              <a:rPr lang="en-US" altLang="en-US" sz="4800" dirty="0"/>
              <a:t>Proportion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19524E51-F77C-7946-A331-1AE4A3E9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485616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Rectangle 3">
            <a:extLst>
              <a:ext uri="{FF2B5EF4-FFF2-40B4-BE49-F238E27FC236}">
                <a16:creationId xmlns:a16="http://schemas.microsoft.com/office/drawing/2014/main" id="{EE2297C0-B21A-ED4A-AC70-38098BEEA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altLang="en-US" sz="2000">
                <a:solidFill>
                  <a:schemeClr val="accent1"/>
                </a:solidFill>
              </a:rPr>
              <a:t>O’Keeffe  “Desert Flowers”   1935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2805627-3C71-734C-A439-C4EDA2E95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r>
              <a:rPr lang="en-US" altLang="en-US" sz="2000">
                <a:solidFill>
                  <a:schemeClr val="accent1"/>
                </a:solidFill>
              </a:rPr>
              <a:t>Picasso  “The Frugal Meal”  1904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757B6403-0B09-DE4E-BB6B-E9FCBD83B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4170363" cy="50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4F6A45CB-A7BB-3144-BC9A-3A8B149E6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153400" cy="5105400"/>
          </a:xfrm>
        </p:spPr>
        <p:txBody>
          <a:bodyPr/>
          <a:lstStyle/>
          <a:p>
            <a:r>
              <a:rPr lang="en-US" altLang="en-US" sz="4800" dirty="0"/>
              <a:t>Negative Space</a:t>
            </a:r>
          </a:p>
        </p:txBody>
      </p:sp>
    </p:spTree>
    <p:extLst>
      <p:ext uri="{BB962C8B-B14F-4D97-AF65-F5344CB8AC3E}">
        <p14:creationId xmlns:p14="http://schemas.microsoft.com/office/powerpoint/2010/main" val="289912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D3A25047-C2F6-154F-A181-577959CBB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/>
              <a:t>Hokusai  “The Great Wave”  1830</a:t>
            </a:r>
          </a:p>
        </p:txBody>
      </p:sp>
      <p:pic>
        <p:nvPicPr>
          <p:cNvPr id="141315" name="Picture 3">
            <a:extLst>
              <a:ext uri="{FF2B5EF4-FFF2-40B4-BE49-F238E27FC236}">
                <a16:creationId xmlns:a16="http://schemas.microsoft.com/office/drawing/2014/main" id="{0243FDA6-0CEA-9141-B6B2-71E22BCC4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280150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2CB844C-7BAC-C142-A578-93E846C51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609600"/>
            <a:ext cx="3200400" cy="1143000"/>
          </a:xfrm>
        </p:spPr>
        <p:txBody>
          <a:bodyPr/>
          <a:lstStyle/>
          <a:p>
            <a:pPr eaLnBrk="1" hangingPunct="1"/>
            <a:endParaRPr lang="en-US" altLang="en-US" sz="2000">
              <a:solidFill>
                <a:schemeClr val="accent1"/>
              </a:solidFill>
            </a:endParaRPr>
          </a:p>
        </p:txBody>
      </p:sp>
      <p:pic>
        <p:nvPicPr>
          <p:cNvPr id="22530" name="Picture 3" descr="Esther Bouw Proximity.jpg">
            <a:extLst>
              <a:ext uri="{FF2B5EF4-FFF2-40B4-BE49-F238E27FC236}">
                <a16:creationId xmlns:a16="http://schemas.microsoft.com/office/drawing/2014/main" id="{2EF42AC5-6C75-5F4B-95C5-1152312CD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9020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DCF075D-23FD-6D4E-8F37-39B40F92F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altLang="en-US" sz="2000"/>
              <a:t>Warhol “100 Soup Cans” 1962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D2E22D1-CEF1-E04E-9E94-21AF1A034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035A046A-1E16-6A43-BA90-270CE134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714375"/>
            <a:ext cx="40386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4F6A45CB-A7BB-3144-BC9A-3A8B149E6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153400" cy="5105400"/>
          </a:xfrm>
        </p:spPr>
        <p:txBody>
          <a:bodyPr/>
          <a:lstStyle/>
          <a:p>
            <a:r>
              <a:rPr lang="en-US" altLang="en-US" sz="4800" dirty="0"/>
              <a:t>Movement</a:t>
            </a:r>
          </a:p>
        </p:txBody>
      </p:sp>
    </p:spTree>
    <p:extLst>
      <p:ext uri="{BB962C8B-B14F-4D97-AF65-F5344CB8AC3E}">
        <p14:creationId xmlns:p14="http://schemas.microsoft.com/office/powerpoint/2010/main" val="3692669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A1C3A162-7FC8-2748-8378-80A9F98C1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81000"/>
          </a:xfrm>
        </p:spPr>
        <p:txBody>
          <a:bodyPr/>
          <a:lstStyle/>
          <a:p>
            <a:r>
              <a:rPr lang="en-US" altLang="en-US" sz="2000"/>
              <a:t>Lichtenstein “Brush Stroke” 1965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FF82F56B-6085-BC41-9C30-47BF804F0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0772" name="Picture 4">
            <a:extLst>
              <a:ext uri="{FF2B5EF4-FFF2-40B4-BE49-F238E27FC236}">
                <a16:creationId xmlns:a16="http://schemas.microsoft.com/office/drawing/2014/main" id="{66FF8371-9222-F048-BB98-E5759786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010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Text Box 3">
            <a:extLst>
              <a:ext uri="{FF2B5EF4-FFF2-40B4-BE49-F238E27FC236}">
                <a16:creationId xmlns:a16="http://schemas.microsoft.com/office/drawing/2014/main" id="{DBA0907A-4083-2B4F-9270-B156A6F59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572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Hopper  “Early Sunday Morning”</a:t>
            </a:r>
          </a:p>
        </p:txBody>
      </p:sp>
      <p:sp>
        <p:nvSpPr>
          <p:cNvPr id="219140" name="Rectangle 4">
            <a:extLst>
              <a:ext uri="{FF2B5EF4-FFF2-40B4-BE49-F238E27FC236}">
                <a16:creationId xmlns:a16="http://schemas.microsoft.com/office/drawing/2014/main" id="{761718FD-E425-544E-85D0-9AAE6F9CA6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4478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F7344-0D24-AE4F-A18A-5691BEEF5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256" y="854075"/>
            <a:ext cx="5512496" cy="523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05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4F6A45CB-A7BB-3144-BC9A-3A8B149E6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153400" cy="5105400"/>
          </a:xfrm>
        </p:spPr>
        <p:txBody>
          <a:bodyPr/>
          <a:lstStyle/>
          <a:p>
            <a:r>
              <a:rPr lang="en-US" altLang="en-US" sz="4800" dirty="0"/>
              <a:t>Figure/Ground</a:t>
            </a:r>
            <a:br>
              <a:rPr lang="en-US" altLang="en-US" sz="4800" dirty="0"/>
            </a:br>
            <a:r>
              <a:rPr lang="en-US" altLang="en-US" sz="4800" dirty="0"/>
              <a:t>(Gestalt Theory)</a:t>
            </a:r>
          </a:p>
        </p:txBody>
      </p:sp>
    </p:spTree>
    <p:extLst>
      <p:ext uri="{BB962C8B-B14F-4D97-AF65-F5344CB8AC3E}">
        <p14:creationId xmlns:p14="http://schemas.microsoft.com/office/powerpoint/2010/main" val="2804310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061DC8EF-D8EE-2A40-90F6-C8984E35B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/>
              <a:t>Gestalt: Vase or Facial Profiles?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083594BB-8366-024C-B768-FA16AC698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8B396-8B52-864C-BAD4-9D23EDC5F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15523"/>
            <a:ext cx="6553200" cy="302695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82DD8F02-33D2-5F4F-91F5-77FFCA699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609600"/>
            <a:ext cx="3200400" cy="1143000"/>
          </a:xfrm>
        </p:spPr>
        <p:txBody>
          <a:bodyPr/>
          <a:lstStyle/>
          <a:p>
            <a:pPr eaLnBrk="1" hangingPunct="1"/>
            <a:endParaRPr lang="en-US" altLang="en-US" sz="200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FFFEA-29A2-2144-BED1-376D93A2B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190" y="1436177"/>
            <a:ext cx="5535619" cy="39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0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78B21304-48FA-2D49-AE1F-57E4C6316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 sz="2000"/>
              <a:t>Schwitters “Dada Soiree” 1922</a:t>
            </a:r>
          </a:p>
        </p:txBody>
      </p:sp>
      <p:pic>
        <p:nvPicPr>
          <p:cNvPr id="289795" name="Picture 3">
            <a:extLst>
              <a:ext uri="{FF2B5EF4-FFF2-40B4-BE49-F238E27FC236}">
                <a16:creationId xmlns:a16="http://schemas.microsoft.com/office/drawing/2014/main" id="{698D6952-8FBE-684D-AAD9-98505307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703888" cy="57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DC2D81F6-CEC3-E047-8F97-75AA520CF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029200"/>
          </a:xfrm>
        </p:spPr>
        <p:txBody>
          <a:bodyPr/>
          <a:lstStyle/>
          <a:p>
            <a:br>
              <a:rPr lang="en-US" altLang="en-US" sz="4000" dirty="0"/>
            </a:br>
            <a:r>
              <a:rPr lang="en-US" altLang="en-US" sz="4800" dirty="0"/>
              <a:t>Repetition and Variation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17D3A0C8-B7E8-0C49-9999-A3AB7B814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altLang="en-US" sz="2000"/>
              <a:t>Thiebaud  “Cake Study” 1963</a:t>
            </a:r>
          </a:p>
        </p:txBody>
      </p:sp>
      <p:pic>
        <p:nvPicPr>
          <p:cNvPr id="221187" name="Picture 3">
            <a:extLst>
              <a:ext uri="{FF2B5EF4-FFF2-40B4-BE49-F238E27FC236}">
                <a16:creationId xmlns:a16="http://schemas.microsoft.com/office/drawing/2014/main" id="{E1D46F1D-EC9F-6E43-978A-E5A975CB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948363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E579E193-73EA-3546-A1FD-20A18557B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/>
              <a:t>Warhol  “Elvis”  1964</a:t>
            </a:r>
          </a:p>
        </p:txBody>
      </p:sp>
      <p:pic>
        <p:nvPicPr>
          <p:cNvPr id="220163" name="Picture 3">
            <a:extLst>
              <a:ext uri="{FF2B5EF4-FFF2-40B4-BE49-F238E27FC236}">
                <a16:creationId xmlns:a16="http://schemas.microsoft.com/office/drawing/2014/main" id="{A509D2B6-DAD6-0547-8E12-507D6B96C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3914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AE6513DC-90D0-4243-A3AA-7742508CD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105400"/>
          </a:xfrm>
        </p:spPr>
        <p:txBody>
          <a:bodyPr/>
          <a:lstStyle/>
          <a:p>
            <a:r>
              <a:rPr lang="en-US" altLang="en-US" sz="4800" dirty="0"/>
              <a:t>Emphasis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C7E7CEC-D55B-8743-9FF2-A86DD231B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381000"/>
          </a:xfrm>
        </p:spPr>
        <p:txBody>
          <a:bodyPr/>
          <a:lstStyle/>
          <a:p>
            <a:r>
              <a:rPr lang="en-US" altLang="en-US" sz="2000"/>
              <a:t>Kandinsky  “Composition VIII”  1928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D912E920-59FD-6E4A-92FD-BF58407B2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4676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3">
      <a:dk1>
        <a:srgbClr val="808080"/>
      </a:dk1>
      <a:lt1>
        <a:srgbClr val="5DBACA"/>
      </a:lt1>
      <a:dk2>
        <a:srgbClr val="32323D"/>
      </a:dk2>
      <a:lt2>
        <a:srgbClr val="5DBACA"/>
      </a:lt2>
      <a:accent1>
        <a:srgbClr val="BBE0E3"/>
      </a:accent1>
      <a:accent2>
        <a:srgbClr val="333399"/>
      </a:accent2>
      <a:accent3>
        <a:srgbClr val="ADADAF"/>
      </a:accent3>
      <a:accent4>
        <a:srgbClr val="4E9EA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808080"/>
        </a:dk1>
        <a:lt1>
          <a:srgbClr val="5DBACA"/>
        </a:lt1>
        <a:dk2>
          <a:srgbClr val="32323D"/>
        </a:dk2>
        <a:lt2>
          <a:srgbClr val="5DBACA"/>
        </a:lt2>
        <a:accent1>
          <a:srgbClr val="BBE0E3"/>
        </a:accent1>
        <a:accent2>
          <a:srgbClr val="333399"/>
        </a:accent2>
        <a:accent3>
          <a:srgbClr val="ADADAF"/>
        </a:accent3>
        <a:accent4>
          <a:srgbClr val="4E9EA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170</Words>
  <Application>Microsoft Macintosh PowerPoint</Application>
  <PresentationFormat>On-screen Show (4:3)</PresentationFormat>
  <Paragraphs>35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</vt:lpstr>
      <vt:lpstr>Blank</vt:lpstr>
      <vt:lpstr>   A brief Introduction to  Foundation Design:  Design Principles</vt:lpstr>
      <vt:lpstr>   Unity and Variety</vt:lpstr>
      <vt:lpstr>Warhol “100 Soup Cans” 1962</vt:lpstr>
      <vt:lpstr>Schwitters “Dada Soiree” 1922</vt:lpstr>
      <vt:lpstr> Repetition and Variation</vt:lpstr>
      <vt:lpstr>Thiebaud  “Cake Study” 1963</vt:lpstr>
      <vt:lpstr>Warhol  “Elvis”  1964</vt:lpstr>
      <vt:lpstr>Emphasis</vt:lpstr>
      <vt:lpstr>Kandinsky  “Composition VIII”  1928</vt:lpstr>
      <vt:lpstr>Murakami “Jerry Fish” 2003</vt:lpstr>
      <vt:lpstr>Balance</vt:lpstr>
      <vt:lpstr>Schwitters “Konstructives”</vt:lpstr>
      <vt:lpstr>Mangold “Composition” c. 1995</vt:lpstr>
      <vt:lpstr>Tension</vt:lpstr>
      <vt:lpstr>Rodchenko “Circles”</vt:lpstr>
      <vt:lpstr>Mondrian  “Blue Plane”  1921</vt:lpstr>
      <vt:lpstr>Rhythm</vt:lpstr>
      <vt:lpstr>Mondrian “Broadway Boogie Woogie” 1943</vt:lpstr>
      <vt:lpstr>Smith, David  “Untitled”</vt:lpstr>
      <vt:lpstr>Scale</vt:lpstr>
      <vt:lpstr>Van Doesburg “Squares”</vt:lpstr>
      <vt:lpstr>Hopper “Gas” 1940</vt:lpstr>
      <vt:lpstr>Magritte  “The False Mirror”  1928</vt:lpstr>
      <vt:lpstr>Proportion</vt:lpstr>
      <vt:lpstr>O’Keeffe  “Desert Flowers”   1935</vt:lpstr>
      <vt:lpstr>Picasso  “The Frugal Meal”  1904</vt:lpstr>
      <vt:lpstr>Negative Space</vt:lpstr>
      <vt:lpstr>Hokusai  “The Great Wave”  1830</vt:lpstr>
      <vt:lpstr>PowerPoint Presentation</vt:lpstr>
      <vt:lpstr>Movement</vt:lpstr>
      <vt:lpstr>Lichtenstein “Brush Stroke” 1965</vt:lpstr>
      <vt:lpstr>PowerPoint Presentation</vt:lpstr>
      <vt:lpstr>Figure/Ground (Gestalt Theory)</vt:lpstr>
      <vt:lpstr>Gestalt: Vase or Facial Profiles?</vt:lpstr>
      <vt:lpstr>PowerPoint Presentation</vt:lpstr>
    </vt:vector>
  </TitlesOfParts>
  <Company>St Johns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Albert</dc:creator>
  <cp:lastModifiedBy>Elizabeth Albert</cp:lastModifiedBy>
  <cp:revision>40</cp:revision>
  <dcterms:created xsi:type="dcterms:W3CDTF">2003-02-18T23:56:59Z</dcterms:created>
  <dcterms:modified xsi:type="dcterms:W3CDTF">2025-09-04T21:20:52Z</dcterms:modified>
</cp:coreProperties>
</file>