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>
  <p:sldMasterIdLst>
    <p:sldMasterId id="2147483648" r:id="rId1"/>
  </p:sldMasterIdLst>
  <p:notesMasterIdLst>
    <p:notesMasterId r:id="rId28"/>
  </p:notesMasterIdLst>
  <p:sldIdLst>
    <p:sldId id="549" r:id="rId2"/>
    <p:sldId id="470" r:id="rId3"/>
    <p:sldId id="550" r:id="rId4"/>
    <p:sldId id="421" r:id="rId5"/>
    <p:sldId id="475" r:id="rId6"/>
    <p:sldId id="370" r:id="rId7"/>
    <p:sldId id="551" r:id="rId8"/>
    <p:sldId id="566" r:id="rId9"/>
    <p:sldId id="486" r:id="rId10"/>
    <p:sldId id="476" r:id="rId11"/>
    <p:sldId id="556" r:id="rId12"/>
    <p:sldId id="560" r:id="rId13"/>
    <p:sldId id="565" r:id="rId14"/>
    <p:sldId id="561" r:id="rId15"/>
    <p:sldId id="576" r:id="rId16"/>
    <p:sldId id="567" r:id="rId17"/>
    <p:sldId id="568" r:id="rId18"/>
    <p:sldId id="570" r:id="rId19"/>
    <p:sldId id="571" r:id="rId20"/>
    <p:sldId id="572" r:id="rId21"/>
    <p:sldId id="574" r:id="rId22"/>
    <p:sldId id="575" r:id="rId23"/>
    <p:sldId id="573" r:id="rId24"/>
    <p:sldId id="569" r:id="rId25"/>
    <p:sldId id="562" r:id="rId26"/>
    <p:sldId id="563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pitchFamily="-99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pitchFamily="-99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pitchFamily="-99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pitchFamily="-99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pitchFamily="-99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" pitchFamily="-99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" pitchFamily="-99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" pitchFamily="-99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" pitchFamily="-99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794"/>
    <p:restoredTop sz="94708"/>
  </p:normalViewPr>
  <p:slideViewPr>
    <p:cSldViewPr>
      <p:cViewPr varScale="1">
        <p:scale>
          <a:sx n="118" d="100"/>
          <a:sy n="118" d="100"/>
        </p:scale>
        <p:origin x="208" y="2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9BD3A4BF-B92C-2706-72FB-591FE2290DF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i="0"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C7A653DB-30CE-5037-25A1-2678BA4C00B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11E036EF-0577-8BF3-BACE-30F79E2AD340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9" name="Rectangle 5">
            <a:extLst>
              <a:ext uri="{FF2B5EF4-FFF2-40B4-BE49-F238E27FC236}">
                <a16:creationId xmlns:a16="http://schemas.microsoft.com/office/drawing/2014/main" id="{E2910D75-3E38-2FA2-6F4B-5A840A2B029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3430" name="Rectangle 6">
            <a:extLst>
              <a:ext uri="{FF2B5EF4-FFF2-40B4-BE49-F238E27FC236}">
                <a16:creationId xmlns:a16="http://schemas.microsoft.com/office/drawing/2014/main" id="{A39C9269-3181-9BCE-AFCB-B6308F2E48A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i="0"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31" name="Rectangle 7">
            <a:extLst>
              <a:ext uri="{FF2B5EF4-FFF2-40B4-BE49-F238E27FC236}">
                <a16:creationId xmlns:a16="http://schemas.microsoft.com/office/drawing/2014/main" id="{79F8E69B-E03E-18EE-C105-DE20ACA427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F9BFBC3-C5CF-584D-B965-6C30918A3CD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12B4F955-F764-9482-338A-D0A013D351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9pPr>
          </a:lstStyle>
          <a:p>
            <a:fld id="{3FA9FDCC-4481-364F-A219-A7C1A5C5EA41}" type="slidenum">
              <a:rPr lang="en-US" altLang="en-US" sz="1200" smtClean="0">
                <a:latin typeface="Calibri" panose="020F0502020204030204" pitchFamily="34" charset="0"/>
              </a:rPr>
              <a:pPr/>
              <a:t>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CA05DD65-B5F6-E407-CD21-A3CF7BE1E78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992FEDAD-E22C-18B7-5BC1-7E0A143CE48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C4B209AD-AB1B-DCC0-E9F2-ADA8923DAE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9pPr>
          </a:lstStyle>
          <a:p>
            <a:fld id="{31B32116-A8D0-3549-B7DD-71AC6A9DA080}" type="slidenum">
              <a:rPr lang="en-US" altLang="en-US" sz="1200" smtClean="0">
                <a:latin typeface="Calibri" panose="020F0502020204030204" pitchFamily="34" charset="0"/>
              </a:rPr>
              <a:pPr/>
              <a:t>14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AFA94CFA-2B83-702D-933B-DE938D4D921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EC083BD8-A618-E23B-FE14-D0E42EFE67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94E218C8-F0DB-C8BE-C6F3-485FC28696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9pPr>
          </a:lstStyle>
          <a:p>
            <a:fld id="{FBDD6D3F-05BD-7449-AF39-830094210235}" type="slidenum">
              <a:rPr lang="en-US" altLang="en-US" sz="1200" smtClean="0">
                <a:latin typeface="Calibri" panose="020F0502020204030204" pitchFamily="34" charset="0"/>
              </a:rPr>
              <a:pPr/>
              <a:t>25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07ED7AB6-0989-2489-66D3-9692822799C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8A7782FD-5B53-648F-3C27-2A7998562C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FCECCE82-909D-1D0A-4129-58992F814C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9pPr>
          </a:lstStyle>
          <a:p>
            <a:fld id="{7E44707D-406A-1441-ABE9-9DD7A8067188}" type="slidenum">
              <a:rPr lang="en-US" altLang="en-US" sz="1200" smtClean="0">
                <a:latin typeface="Calibri" panose="020F0502020204030204" pitchFamily="34" charset="0"/>
              </a:rPr>
              <a:pPr/>
              <a:t>26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5BDC85FE-ADEC-2ED5-E7D5-AE1C8233EAE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83BB9FC2-66A3-48D2-1C6E-446797D9FA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D1352EDE-0D88-0602-0626-7E582D0F99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9pPr>
          </a:lstStyle>
          <a:p>
            <a:fld id="{0CBB5831-6FCE-C24C-9333-30FFAB2CE7B8}" type="slidenum">
              <a:rPr lang="en-US" altLang="en-US" sz="1200" smtClean="0">
                <a:latin typeface="Calibri" panose="020F0502020204030204" pitchFamily="34" charset="0"/>
              </a:rPr>
              <a:pPr/>
              <a:t>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6FD19E8A-46F4-CC6E-9FCE-0D3D6844689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15D9BF95-973F-8732-07E2-DBEB7B0937F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C9AC9ACA-6462-991E-CE0A-55E13DDA97D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8E6EFEF6-2F5A-3D4A-9D5A-F4DCBBC5EB00}" type="slidenum">
              <a:rPr lang="en-US" altLang="en-US" sz="1200">
                <a:latin typeface="Calibri" panose="020F0502020204030204" pitchFamily="34" charset="0"/>
              </a:rPr>
              <a:pPr algn="r"/>
              <a:t>3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8AF285C1-14BC-D10D-68B3-F238FB4905A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A613C251-0EAA-39A7-F03B-F1FA0F0F81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40AAC26C-2D85-3E7D-E12C-4FFD8DA701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9pPr>
          </a:lstStyle>
          <a:p>
            <a:fld id="{9153487D-8875-964C-92AB-589F6B7AEFF4}" type="slidenum">
              <a:rPr lang="en-US" altLang="en-US" sz="1200" smtClean="0">
                <a:latin typeface="Calibri" panose="020F0502020204030204" pitchFamily="34" charset="0"/>
              </a:rPr>
              <a:pPr/>
              <a:t>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3F064304-2988-EA06-CEE1-B06F2E598EF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B06F291B-9494-A331-F20C-3F6C69ACA7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2668C257-63B3-C971-7C33-FCF010ECAF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9pPr>
          </a:lstStyle>
          <a:p>
            <a:fld id="{61ABF2E2-2CB5-0D4C-B352-2F26CA171742}" type="slidenum">
              <a:rPr lang="en-US" altLang="en-US" sz="1200" smtClean="0">
                <a:latin typeface="Calibri" panose="020F0502020204030204" pitchFamily="34" charset="0"/>
              </a:rPr>
              <a:pPr/>
              <a:t>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ACDCADDA-2902-C463-0AAA-9CECFAEC164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208F4462-705F-B40F-BD4D-B837496543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5BFB71F9-D0E6-44CF-F6CF-86FBCFD837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9pPr>
          </a:lstStyle>
          <a:p>
            <a:fld id="{C353A08F-25CC-AE40-9A73-7C07EE0A5E59}" type="slidenum">
              <a:rPr lang="en-US" altLang="en-US" sz="1200" smtClean="0">
                <a:latin typeface="Calibri" panose="020F0502020204030204" pitchFamily="34" charset="0"/>
              </a:rPr>
              <a:pPr/>
              <a:t>7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C9E515F4-3BD2-7D8E-1B99-7948587727F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A6A93FD-06A3-3D50-EF06-E2BEE8AEA0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32491A1-123D-8540-90DA-2EEA17ADDC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9pPr>
          </a:lstStyle>
          <a:p>
            <a:fld id="{165846CC-92FB-4C43-A4F5-024E8EF61622}" type="slidenum">
              <a:rPr lang="en-US" altLang="en-US" sz="1200" smtClean="0">
                <a:latin typeface="Calibri" panose="020F0502020204030204" pitchFamily="34" charset="0"/>
              </a:rPr>
              <a:pPr/>
              <a:t>11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EDD0ABA8-7783-C656-5133-6751186E33C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FB39CED7-F181-58B4-EE80-30179C347D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BD4DDCFA-F341-4795-0241-5CDCCE3021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9pPr>
          </a:lstStyle>
          <a:p>
            <a:fld id="{EC417A22-5EE9-FF4E-897F-D3D37A1AD737}" type="slidenum">
              <a:rPr lang="en-US" altLang="en-US" sz="1200" smtClean="0">
                <a:latin typeface="Calibri" panose="020F0502020204030204" pitchFamily="34" charset="0"/>
              </a:rPr>
              <a:pPr/>
              <a:t>12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65D8C41E-9BAA-C3F7-5AC9-C1FDB25AE78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D0EAB801-B07C-FB94-C269-CB0E004BBE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FED1544A-1119-8154-84F2-EF9C33B00A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-99" charset="0"/>
                <a:ea typeface="ＭＳ Ｐゴシック" panose="020B0600070205080204" pitchFamily="34" charset="-128"/>
              </a:defRPr>
            </a:lvl9pPr>
          </a:lstStyle>
          <a:p>
            <a:fld id="{175150F5-6C91-9D4E-A098-C40DA84A527A}" type="slidenum">
              <a:rPr lang="en-US" altLang="en-US" sz="1200" smtClean="0">
                <a:latin typeface="Calibri" panose="020F0502020204030204" pitchFamily="34" charset="0"/>
              </a:rPr>
              <a:pPr/>
              <a:t>13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E0F27506-6649-A03F-7AD9-B72675104F5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9A77611B-AA38-98C8-EC3E-6A929413719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FC9394-CB38-347E-2531-63D0A36041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90DD6B-1954-7090-A381-B10EFCD352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7B563E-39C0-7CC5-6097-331C4A19FC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69139-FEE0-7545-840C-53300964173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9994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EB9354-46D3-6E2B-655B-87FEBA6CB8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AE6912-19E4-F619-FFAC-9CAC4DA975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239D7F-07E9-0366-AEB1-3B3CF65505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99C93-7C35-EA44-A4FA-FA066F4E963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42720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B35ACA-29A6-2C6F-35BD-7048D415EC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FEF159-7DDD-400B-B961-F94FF4D157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8A3091-8851-2D9B-C9CD-BEF67EAD43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0EBFF-61A1-4840-8D4A-9DEF0B350D7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6341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FF5E6A-93BD-C2B0-8C77-138EBE1D9F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74C444-ACD8-07EA-D808-A74D14DEF4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AA65A1-2A88-2A2D-96DA-7C7A096CA4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816A8-B1CD-0B4B-8AAA-CA676CA7F39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44988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C49C71-8D15-338C-F277-6A51CF030A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1CD23D-C584-AF48-3D34-D336A4038C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57405E-3358-2A15-8991-9A5F8CA1D7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9ADCD-78C9-B04A-ACD4-50144DE74FE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92350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078363-43CA-38FD-56B1-E0CFA46648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410633-36D9-D06D-D905-76CE1155D2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690483-C948-A972-14FF-E9AE1582BC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9160A-3CAF-D041-9281-F7D37552767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9150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955B801-CF60-633A-3B25-966094B81E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4F2C6D9-1F1F-798C-3F87-81AF0ADC23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196A37F-D863-9199-3813-DF5EB28675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75264-8CE0-F743-A1A1-854294B856E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39239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F5DA94A-43F9-60CC-04BA-56DD4A2000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52A22D2-B3B5-94A0-557C-4892CD04FF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06A30BD-8D84-5FE7-1F43-F5F0997138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4C6E6-063D-B444-8CA1-5EFA0166F3E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8795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DD5227C-E325-4A88-39F0-0E2599573A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6EC72D5-8FE8-9AE7-CE1B-F59DB1D98D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28ACB28-F055-5A3D-59C6-BC61FCC572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62B91-3144-6448-9EBF-8DB08AF0801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26772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C5C3C9-180E-CD3D-589E-088C84E5BA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E7E80A-7701-327A-109D-F8A1590F52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797AF7-C1C1-9681-87AE-3BA703661F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2940B-1015-264C-972E-A891485F3FB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7016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E0EAC6-3FB9-3AC6-F211-072E4A29D5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C6A582-8EFB-74D9-3682-1CB12833BC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65A866-17BE-1B92-F724-2D05C88214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4EF4E-1E23-474E-A9F8-A2050520915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5795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EAA054C-BD5C-F481-E37C-7BF18C20D3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472A4A9-271A-B327-0D7A-051576623B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AD6BF3A-682C-B998-1967-0C11CAAC640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A8469DF-51BA-3572-F350-5D77131A409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A8B3DFF-0AFE-C3C3-2CE6-BF00D28D333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CC9895E-D5F1-F84A-9909-564009F3285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7CBAC4F7-45EA-23DA-897F-BECD019817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876800"/>
          </a:xfrm>
        </p:spPr>
        <p:txBody>
          <a:bodyPr/>
          <a:lstStyle/>
          <a:p>
            <a:pPr eaLnBrk="1" hangingPunct="1"/>
            <a:br>
              <a:rPr lang="en-US" altLang="en-US" sz="4000">
                <a:ea typeface="ＭＳ Ｐゴシック" panose="020B0600070205080204" pitchFamily="34" charset="-128"/>
              </a:rPr>
            </a:br>
            <a:br>
              <a:rPr lang="en-US" altLang="en-US" sz="4000">
                <a:ea typeface="ＭＳ Ｐゴシック" panose="020B0600070205080204" pitchFamily="34" charset="-128"/>
              </a:rPr>
            </a:br>
            <a:r>
              <a:rPr lang="en-US" altLang="en-US" sz="4000">
                <a:ea typeface="ＭＳ Ｐゴシック" panose="020B0600070205080204" pitchFamily="34" charset="-128"/>
              </a:rPr>
              <a:t>Multiple Viewpoints:</a:t>
            </a:r>
            <a:br>
              <a:rPr lang="en-US" altLang="en-US" sz="4000">
                <a:ea typeface="ＭＳ Ｐゴシック" panose="020B0600070205080204" pitchFamily="34" charset="-128"/>
              </a:rPr>
            </a:br>
            <a:r>
              <a:rPr lang="en-US" altLang="en-US" sz="4000">
                <a:ea typeface="ＭＳ Ｐゴシック" panose="020B0600070205080204" pitchFamily="34" charset="-128"/>
              </a:rPr>
              <a:t> </a:t>
            </a:r>
            <a:br>
              <a:rPr lang="en-US" altLang="en-US" sz="4000">
                <a:ea typeface="ＭＳ Ｐゴシック" panose="020B0600070205080204" pitchFamily="34" charset="-128"/>
              </a:rPr>
            </a:br>
            <a:r>
              <a:rPr lang="en-US" altLang="en-US" sz="2800">
                <a:ea typeface="ＭＳ Ｐゴシック" panose="020B0600070205080204" pitchFamily="34" charset="-128"/>
              </a:rPr>
              <a:t>Spatial Shifts, Dynamic Movement, Transparency</a:t>
            </a:r>
            <a:br>
              <a:rPr lang="en-US" altLang="en-US" sz="2800">
                <a:ea typeface="ＭＳ Ｐゴシック" panose="020B0600070205080204" pitchFamily="34" charset="-128"/>
              </a:rPr>
            </a:br>
            <a:br>
              <a:rPr lang="en-US" altLang="en-US" sz="2800">
                <a:ea typeface="ＭＳ Ｐゴシック" panose="020B0600070205080204" pitchFamily="34" charset="-128"/>
              </a:rPr>
            </a:br>
            <a:r>
              <a:rPr lang="en-US" altLang="en-US" sz="2400">
                <a:ea typeface="ＭＳ Ｐゴシック" panose="020B0600070205080204" pitchFamily="34" charset="-128"/>
              </a:rPr>
              <a:t>Art Historical Muse: Analytic Cubism, Futurism</a:t>
            </a:r>
            <a:br>
              <a:rPr lang="en-US" altLang="en-US" sz="2800">
                <a:ea typeface="ＭＳ Ｐゴシック" panose="020B0600070205080204" pitchFamily="34" charset="-128"/>
              </a:rPr>
            </a:br>
            <a:br>
              <a:rPr lang="en-US" altLang="en-US" sz="2800">
                <a:ea typeface="ＭＳ Ｐゴシック" panose="020B0600070205080204" pitchFamily="34" charset="-128"/>
              </a:rPr>
            </a:br>
            <a:r>
              <a:rPr lang="en-US" altLang="en-US" sz="2000">
                <a:ea typeface="ＭＳ Ｐゴシック" panose="020B0600070205080204" pitchFamily="34" charset="-128"/>
              </a:rPr>
              <a:t>Artists Viewed: Popova, Goncharova, Picasso, Gris, Duchamp, Boccioni, Balla</a:t>
            </a:r>
            <a:br>
              <a:rPr lang="en-US" altLang="en-US" sz="2000">
                <a:ea typeface="ＭＳ Ｐゴシック" panose="020B0600070205080204" pitchFamily="34" charset="-128"/>
              </a:rPr>
            </a:br>
            <a:endParaRPr lang="en-US" altLang="en-US" sz="20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3200EC57-CA87-CF3B-13AC-1FEB1F68F4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altLang="en-US" sz="2000">
                <a:latin typeface="Calibri" panose="020F0502020204030204" pitchFamily="34" charset="0"/>
                <a:cs typeface="Calibri" panose="020F0502020204030204" pitchFamily="34" charset="0"/>
              </a:rPr>
              <a:t>Gris, Portrait of Josette</a:t>
            </a:r>
            <a:endParaRPr lang="en-US" altLang="en-US" sz="2000"/>
          </a:p>
        </p:txBody>
      </p:sp>
      <p:pic>
        <p:nvPicPr>
          <p:cNvPr id="28674" name="Picture 3">
            <a:extLst>
              <a:ext uri="{FF2B5EF4-FFF2-40B4-BE49-F238E27FC236}">
                <a16:creationId xmlns:a16="http://schemas.microsoft.com/office/drawing/2014/main" id="{EC820AF3-2061-0311-B19D-CCE3B48F5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838200"/>
            <a:ext cx="3148013" cy="559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61A6E6CF-08B7-E2F9-8036-675197C799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381000"/>
          </a:xfrm>
        </p:spPr>
        <p:txBody>
          <a:bodyPr/>
          <a:lstStyle/>
          <a:p>
            <a:pPr eaLnBrk="1" hangingPunct="1"/>
            <a:r>
              <a:rPr lang="en-US" altLang="en-US" sz="2000">
                <a:solidFill>
                  <a:schemeClr val="accent1"/>
                </a:solidFill>
                <a:ea typeface="ＭＳ Ｐゴシック" panose="020B0600070205080204" pitchFamily="34" charset="-128"/>
              </a:rPr>
              <a:t>Juan Gris, “Head of a Woman”</a:t>
            </a:r>
          </a:p>
        </p:txBody>
      </p:sp>
      <p:pic>
        <p:nvPicPr>
          <p:cNvPr id="31746" name="Picture 3">
            <a:extLst>
              <a:ext uri="{FF2B5EF4-FFF2-40B4-BE49-F238E27FC236}">
                <a16:creationId xmlns:a16="http://schemas.microsoft.com/office/drawing/2014/main" id="{97FB8AC8-DAF1-004A-7ECB-259D41196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0" y="1219200"/>
            <a:ext cx="38735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F9CDFC83-923A-96DB-7FA2-B8A1A8CBAF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381000"/>
          </a:xfrm>
        </p:spPr>
        <p:txBody>
          <a:bodyPr/>
          <a:lstStyle/>
          <a:p>
            <a:pPr eaLnBrk="1" hangingPunct="1"/>
            <a:r>
              <a:rPr lang="en-US" altLang="en-US" sz="2000">
                <a:solidFill>
                  <a:schemeClr val="accent1"/>
                </a:solidFill>
                <a:ea typeface="ＭＳ Ｐゴシック" panose="020B0600070205080204" pitchFamily="34" charset="-128"/>
              </a:rPr>
              <a:t>Balla, “Dynamism of a Dog Walking”</a:t>
            </a:r>
          </a:p>
        </p:txBody>
      </p:sp>
      <p:pic>
        <p:nvPicPr>
          <p:cNvPr id="41986" name="Picture 2">
            <a:extLst>
              <a:ext uri="{FF2B5EF4-FFF2-40B4-BE49-F238E27FC236}">
                <a16:creationId xmlns:a16="http://schemas.microsoft.com/office/drawing/2014/main" id="{1E98EF6C-D585-0415-ADAD-5D9A46CDD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143000"/>
            <a:ext cx="6111875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C792EAF8-9C0C-90B7-1734-FD306B5509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3505200"/>
          </a:xfrm>
        </p:spPr>
        <p:txBody>
          <a:bodyPr/>
          <a:lstStyle/>
          <a:p>
            <a:pPr eaLnBrk="1" hangingPunct="1"/>
            <a:br>
              <a:rPr lang="en-US" altLang="en-US" sz="4000">
                <a:ea typeface="ＭＳ Ｐゴシック" panose="020B0600070205080204" pitchFamily="34" charset="-128"/>
              </a:rPr>
            </a:br>
            <a:br>
              <a:rPr lang="en-US" altLang="en-US" sz="4000">
                <a:ea typeface="ＭＳ Ｐゴシック" panose="020B0600070205080204" pitchFamily="34" charset="-128"/>
              </a:rPr>
            </a:br>
            <a:r>
              <a:rPr lang="en-US" altLang="en-US" sz="4000">
                <a:ea typeface="ＭＳ Ｐゴシック" panose="020B0600070205080204" pitchFamily="34" charset="-128"/>
              </a:rPr>
              <a:t>Student work:</a:t>
            </a:r>
            <a:br>
              <a:rPr lang="en-US" altLang="en-US" sz="4000">
                <a:ea typeface="ＭＳ Ｐゴシック" panose="020B0600070205080204" pitchFamily="34" charset="-128"/>
              </a:rPr>
            </a:br>
            <a:endParaRPr lang="en-US" altLang="en-US" sz="20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6DCC8B43-DD1E-5FD5-529B-E13DAEAC27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381000"/>
          </a:xfrm>
        </p:spPr>
        <p:txBody>
          <a:bodyPr/>
          <a:lstStyle/>
          <a:p>
            <a:pPr eaLnBrk="1" hangingPunct="1"/>
            <a:endParaRPr lang="en-US" altLang="en-US" sz="2000">
              <a:solidFill>
                <a:schemeClr val="accent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46082" name="Picture 2">
            <a:extLst>
              <a:ext uri="{FF2B5EF4-FFF2-40B4-BE49-F238E27FC236}">
                <a16:creationId xmlns:a16="http://schemas.microsoft.com/office/drawing/2014/main" id="{40A060CA-BA7C-D034-7E82-A3D700C84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22338"/>
            <a:ext cx="3135313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CE1DA-703E-2B3A-FE7B-035C729D7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drawing of a person with his mouth open&#10;&#10;AI-generated content may be incorrect.">
            <a:extLst>
              <a:ext uri="{FF2B5EF4-FFF2-40B4-BE49-F238E27FC236}">
                <a16:creationId xmlns:a16="http://schemas.microsoft.com/office/drawing/2014/main" id="{46D69B0F-4D70-FD10-2674-8A14EC08D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50" y="2114550"/>
            <a:ext cx="49657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91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1D59C-F3C9-131C-3493-57010D44F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drawing of a spiral design&#10;&#10;AI-generated content may be incorrect.">
            <a:extLst>
              <a:ext uri="{FF2B5EF4-FFF2-40B4-BE49-F238E27FC236}">
                <a16:creationId xmlns:a16="http://schemas.microsoft.com/office/drawing/2014/main" id="{22014323-DD35-6AA8-6194-E89D5601F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85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40B9E-CCA8-46EC-6ED6-BF4E63638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ack and white picture of hands&#10;&#10;AI-generated content may be incorrect.">
            <a:extLst>
              <a:ext uri="{FF2B5EF4-FFF2-40B4-BE49-F238E27FC236}">
                <a16:creationId xmlns:a16="http://schemas.microsoft.com/office/drawing/2014/main" id="{D10FE983-ECA3-95F5-5B86-5CA0444C0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89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746A3-3E13-9C71-C909-A07413BF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drawing of a black and white abstract&#10;&#10;AI-generated content may be incorrect.">
            <a:extLst>
              <a:ext uri="{FF2B5EF4-FFF2-40B4-BE49-F238E27FC236}">
                <a16:creationId xmlns:a16="http://schemas.microsoft.com/office/drawing/2014/main" id="{FD2E1117-0233-7F5A-CCFD-12EFF138A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19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63160-F6AD-73A2-6CF5-0BDFC8B22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ouple of art pieces on a wall&#10;&#10;AI-generated content may be incorrect.">
            <a:extLst>
              <a:ext uri="{FF2B5EF4-FFF2-40B4-BE49-F238E27FC236}">
                <a16:creationId xmlns:a16="http://schemas.microsoft.com/office/drawing/2014/main" id="{FC9D975B-D9C7-ADD7-E499-24D8E195E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57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DA8C88E2-7E9F-480B-7706-C7DE4B4354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876800"/>
          </a:xfrm>
        </p:spPr>
        <p:txBody>
          <a:bodyPr/>
          <a:lstStyle/>
          <a:p>
            <a:pPr eaLnBrk="1" hangingPunct="1"/>
            <a:br>
              <a:rPr lang="en-US" altLang="en-US" sz="4000">
                <a:ea typeface="ＭＳ Ｐゴシック" panose="020B0600070205080204" pitchFamily="34" charset="-128"/>
              </a:rPr>
            </a:br>
            <a:br>
              <a:rPr lang="en-US" altLang="en-US" sz="4000">
                <a:ea typeface="ＭＳ Ｐゴシック" panose="020B0600070205080204" pitchFamily="34" charset="-128"/>
              </a:rPr>
            </a:br>
            <a:r>
              <a:rPr lang="en-US" altLang="en-US" sz="4000">
                <a:ea typeface="ＭＳ Ｐゴシック" panose="020B0600070205080204" pitchFamily="34" charset="-128"/>
              </a:rPr>
              <a:t>New Technology</a:t>
            </a:r>
            <a:br>
              <a:rPr lang="en-US" altLang="en-US" sz="4000">
                <a:ea typeface="ＭＳ Ｐゴシック" panose="020B0600070205080204" pitchFamily="34" charset="-128"/>
              </a:rPr>
            </a:br>
            <a:r>
              <a:rPr lang="en-US" altLang="en-US" sz="4000">
                <a:ea typeface="ＭＳ Ｐゴシック" panose="020B0600070205080204" pitchFamily="34" charset="-128"/>
              </a:rPr>
              <a:t>New Perceptions</a:t>
            </a:r>
            <a:br>
              <a:rPr lang="en-US" altLang="en-US" sz="4000">
                <a:ea typeface="ＭＳ Ｐゴシック" panose="020B0600070205080204" pitchFamily="34" charset="-128"/>
              </a:rPr>
            </a:br>
            <a:r>
              <a:rPr lang="en-US" altLang="en-US" sz="4000">
                <a:ea typeface="ＭＳ Ｐゴシック" panose="020B0600070205080204" pitchFamily="34" charset="-128"/>
              </a:rPr>
              <a:t> </a:t>
            </a:r>
            <a:br>
              <a:rPr lang="en-US" altLang="en-US" sz="4000">
                <a:ea typeface="ＭＳ Ｐゴシック" panose="020B0600070205080204" pitchFamily="34" charset="-128"/>
              </a:rPr>
            </a:br>
            <a:r>
              <a:rPr lang="en-US" altLang="en-US" sz="2800">
                <a:ea typeface="ＭＳ Ｐゴシック" panose="020B0600070205080204" pitchFamily="34" charset="-128"/>
              </a:rPr>
              <a:t>Photography</a:t>
            </a:r>
            <a:br>
              <a:rPr lang="en-US" altLang="en-US" sz="2800">
                <a:ea typeface="ＭＳ Ｐゴシック" panose="020B0600070205080204" pitchFamily="34" charset="-128"/>
              </a:rPr>
            </a:br>
            <a:r>
              <a:rPr lang="en-US" altLang="en-US" sz="2800">
                <a:ea typeface="ＭＳ Ｐゴシック" panose="020B0600070205080204" pitchFamily="34" charset="-128"/>
              </a:rPr>
              <a:t>The Movie Camera</a:t>
            </a:r>
            <a:r>
              <a:rPr lang="en-US" altLang="en-US" sz="4000">
                <a:ea typeface="ＭＳ Ｐゴシック" panose="020B0600070205080204" pitchFamily="34" charset="-128"/>
              </a:rPr>
              <a:t> </a:t>
            </a:r>
            <a:br>
              <a:rPr lang="en-US" altLang="en-US" sz="4000">
                <a:ea typeface="ＭＳ Ｐゴシック" panose="020B0600070205080204" pitchFamily="34" charset="-128"/>
              </a:rPr>
            </a:br>
            <a:r>
              <a:rPr lang="en-US" altLang="en-US" sz="2800">
                <a:ea typeface="ＭＳ Ｐゴシック" panose="020B0600070205080204" pitchFamily="34" charset="-128"/>
              </a:rPr>
              <a:t>Locomotive</a:t>
            </a:r>
            <a:br>
              <a:rPr lang="en-US" altLang="en-US" sz="2800">
                <a:ea typeface="ＭＳ Ｐゴシック" panose="020B0600070205080204" pitchFamily="34" charset="-128"/>
              </a:rPr>
            </a:br>
            <a:r>
              <a:rPr lang="en-US" altLang="en-US" sz="2800">
                <a:ea typeface="ＭＳ Ｐゴシック" panose="020B0600070205080204" pitchFamily="34" charset="-128"/>
              </a:rPr>
              <a:t>Electricity</a:t>
            </a:r>
            <a:br>
              <a:rPr lang="en-US" altLang="en-US" sz="2800">
                <a:ea typeface="ＭＳ Ｐゴシック" panose="020B0600070205080204" pitchFamily="34" charset="-128"/>
              </a:rPr>
            </a:br>
            <a:r>
              <a:rPr lang="en-US" altLang="en-US" sz="2800">
                <a:ea typeface="ＭＳ Ｐゴシック" panose="020B0600070205080204" pitchFamily="34" charset="-128"/>
              </a:rPr>
              <a:t>Radio</a:t>
            </a:r>
            <a:br>
              <a:rPr lang="en-US" altLang="en-US" sz="2800">
                <a:ea typeface="ＭＳ Ｐゴシック" panose="020B0600070205080204" pitchFamily="34" charset="-128"/>
              </a:rPr>
            </a:br>
            <a:br>
              <a:rPr lang="en-US" altLang="en-US" sz="2800">
                <a:ea typeface="ＭＳ Ｐゴシック" panose="020B0600070205080204" pitchFamily="34" charset="-128"/>
              </a:rPr>
            </a:br>
            <a:br>
              <a:rPr lang="en-US" altLang="en-US" sz="2800">
                <a:ea typeface="ＭＳ Ｐゴシック" panose="020B0600070205080204" pitchFamily="34" charset="-128"/>
              </a:rPr>
            </a:br>
            <a:br>
              <a:rPr lang="en-US" altLang="en-US" sz="2800">
                <a:ea typeface="ＭＳ Ｐゴシック" panose="020B0600070205080204" pitchFamily="34" charset="-128"/>
              </a:rPr>
            </a:br>
            <a:endParaRPr lang="en-US" altLang="en-US" sz="28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66B38-43E4-3E38-2714-50C3901E8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ack and white drawing of a group of circles&#10;&#10;AI-generated content may be incorrect.">
            <a:extLst>
              <a:ext uri="{FF2B5EF4-FFF2-40B4-BE49-F238E27FC236}">
                <a16:creationId xmlns:a16="http://schemas.microsoft.com/office/drawing/2014/main" id="{2FC6EE5C-6FBC-542E-E6B4-824E8886D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2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60E74-C2F9-1F43-CBFA-75F95420C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drawing of a skull&#10;&#10;AI-generated content may be incorrect.">
            <a:extLst>
              <a:ext uri="{FF2B5EF4-FFF2-40B4-BE49-F238E27FC236}">
                <a16:creationId xmlns:a16="http://schemas.microsoft.com/office/drawing/2014/main" id="{32AD1A45-A4FF-4AC4-3C9B-8E8CA6D03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825" y="0"/>
            <a:ext cx="5438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88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B1A2F-3005-93A1-83AD-90DFD7C7C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group of people in different poses&#10;&#10;AI-generated content may be incorrect.">
            <a:extLst>
              <a:ext uri="{FF2B5EF4-FFF2-40B4-BE49-F238E27FC236}">
                <a16:creationId xmlns:a16="http://schemas.microsoft.com/office/drawing/2014/main" id="{CE20B65E-D9C6-9D5D-9427-39DD5F040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9050"/>
            <a:ext cx="62992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41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CD16D-B602-7DB5-F8C1-A4C59EC52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ack and white picture of dogs&#10;&#10;AI-generated content may be incorrect.">
            <a:extLst>
              <a:ext uri="{FF2B5EF4-FFF2-40B4-BE49-F238E27FC236}">
                <a16:creationId xmlns:a16="http://schemas.microsoft.com/office/drawing/2014/main" id="{5ED8FBC5-ADAA-DD66-C2AB-93A0825D7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61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B3B58-3EB2-DF00-F6D4-E897008C1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drawing of a rabbit and succulent plant&#10;&#10;AI-generated content may be incorrect.">
            <a:extLst>
              <a:ext uri="{FF2B5EF4-FFF2-40B4-BE49-F238E27FC236}">
                <a16:creationId xmlns:a16="http://schemas.microsoft.com/office/drawing/2014/main" id="{483A184E-9BDE-D421-4606-3F9383700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025" y="0"/>
            <a:ext cx="5423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60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14A721ED-302F-3137-61D3-818BC6F1A3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381000"/>
          </a:xfrm>
        </p:spPr>
        <p:txBody>
          <a:bodyPr/>
          <a:lstStyle/>
          <a:p>
            <a:pPr eaLnBrk="1" hangingPunct="1"/>
            <a:endParaRPr lang="en-US" altLang="en-US" sz="2000">
              <a:solidFill>
                <a:schemeClr val="accent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48130" name="Picture 4">
            <a:extLst>
              <a:ext uri="{FF2B5EF4-FFF2-40B4-BE49-F238E27FC236}">
                <a16:creationId xmlns:a16="http://schemas.microsoft.com/office/drawing/2014/main" id="{ACC52240-E108-B521-4FC2-FB7CFF367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63" y="838200"/>
            <a:ext cx="37750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4FA6D604-7459-3604-AA26-79DC1DB7AD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381000"/>
          </a:xfrm>
        </p:spPr>
        <p:txBody>
          <a:bodyPr/>
          <a:lstStyle/>
          <a:p>
            <a:pPr eaLnBrk="1" hangingPunct="1"/>
            <a:endParaRPr lang="en-US" altLang="en-US" sz="2000">
              <a:solidFill>
                <a:schemeClr val="accent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52226" name="Picture 2">
            <a:extLst>
              <a:ext uri="{FF2B5EF4-FFF2-40B4-BE49-F238E27FC236}">
                <a16:creationId xmlns:a16="http://schemas.microsoft.com/office/drawing/2014/main" id="{4AA5C408-C029-E731-EA41-B1A7184BF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63" y="1066800"/>
            <a:ext cx="36226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51B54E3F-9AE5-00EC-EEF5-CC4690DE7BD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371600"/>
          </a:xfrm>
        </p:spPr>
        <p:txBody>
          <a:bodyPr/>
          <a:lstStyle/>
          <a:p>
            <a:pPr eaLnBrk="1" hangingPunct="1"/>
            <a:r>
              <a:rPr lang="en-US" altLang="en-US" sz="2400">
                <a:solidFill>
                  <a:schemeClr val="tx1"/>
                </a:solidFill>
                <a:ea typeface="ＭＳ Ｐゴシック" panose="020B0600070205080204" pitchFamily="34" charset="-128"/>
              </a:rPr>
              <a:t>Contextual Factors</a:t>
            </a:r>
            <a:br>
              <a:rPr lang="en-US" altLang="en-US" sz="240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en-US" altLang="en-US" sz="2000">
                <a:solidFill>
                  <a:schemeClr val="tx1"/>
                </a:solidFill>
                <a:ea typeface="ＭＳ Ｐゴシック" panose="020B0600070205080204" pitchFamily="34" charset="-128"/>
              </a:rPr>
              <a:t>Technical Influences: the camera and movie camera</a:t>
            </a:r>
            <a:br>
              <a:rPr lang="en-US" altLang="en-US" sz="200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en-US" altLang="en-US" sz="2000">
                <a:solidFill>
                  <a:schemeClr val="tx1"/>
                </a:solidFill>
                <a:ea typeface="ＭＳ Ｐゴシック" panose="020B0600070205080204" pitchFamily="34" charset="-128"/>
              </a:rPr>
              <a:t>How might these affect artistic perception and production?</a:t>
            </a:r>
          </a:p>
        </p:txBody>
      </p:sp>
      <p:pic>
        <p:nvPicPr>
          <p:cNvPr id="18434" name="Picture 3">
            <a:extLst>
              <a:ext uri="{FF2B5EF4-FFF2-40B4-BE49-F238E27FC236}">
                <a16:creationId xmlns:a16="http://schemas.microsoft.com/office/drawing/2014/main" id="{25C23D1A-F8A9-3675-4CCC-D1B369E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2590800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>
            <a:extLst>
              <a:ext uri="{FF2B5EF4-FFF2-40B4-BE49-F238E27FC236}">
                <a16:creationId xmlns:a16="http://schemas.microsoft.com/office/drawing/2014/main" id="{CE2AE62B-98D5-6E2E-5E1D-FF018D277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191000"/>
            <a:ext cx="29924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028" descr="Eastman camera">
            <a:extLst>
              <a:ext uri="{FF2B5EF4-FFF2-40B4-BE49-F238E27FC236}">
                <a16:creationId xmlns:a16="http://schemas.microsoft.com/office/drawing/2014/main" id="{66A0944B-AA70-8AFA-1B4E-8DD42A5D4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00200"/>
            <a:ext cx="24352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029" descr="Woman&amp;Camera">
            <a:extLst>
              <a:ext uri="{FF2B5EF4-FFF2-40B4-BE49-F238E27FC236}">
                <a16:creationId xmlns:a16="http://schemas.microsoft.com/office/drawing/2014/main" id="{D51FE4C0-0B26-1208-8A2B-2AF647B45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133600"/>
            <a:ext cx="25717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1">
            <a:extLst>
              <a:ext uri="{FF2B5EF4-FFF2-40B4-BE49-F238E27FC236}">
                <a16:creationId xmlns:a16="http://schemas.microsoft.com/office/drawing/2014/main" id="{AFA2D458-A4A4-A609-76AF-13141FC79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600200"/>
            <a:ext cx="2667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Wingdings" pitchFamily="2" charset="2"/>
                <a:sym typeface="Wingdings" pitchFamily="2" charset="2"/>
              </a:rPr>
              <a:t> </a:t>
            </a:r>
            <a:r>
              <a:rPr lang="en-US" altLang="en-US" sz="1400"/>
              <a:t>Eastman</a:t>
            </a:r>
            <a:r>
              <a:rPr lang="ja-JP" altLang="en-US" sz="1400"/>
              <a:t>’</a:t>
            </a:r>
            <a:r>
              <a:rPr lang="en-US" altLang="ja-JP" sz="1400"/>
              <a:t>s Camera 1888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400"/>
              <a:t>(with roll film) </a:t>
            </a:r>
            <a:r>
              <a:rPr lang="en-US" altLang="ja-JP" sz="1400">
                <a:latin typeface="Wingdings" pitchFamily="2" charset="2"/>
                <a:sym typeface="Wingdings" pitchFamily="2" charset="2"/>
              </a:rPr>
              <a:t></a:t>
            </a:r>
            <a:endParaRPr lang="en-US" altLang="en-US"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291BC31F-C9C6-E3C9-DC79-959D005C3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/>
          <a:lstStyle/>
          <a:p>
            <a:pPr eaLnBrk="1" hangingPunct="1"/>
            <a:r>
              <a:rPr lang="en-US" altLang="en-US" sz="2000">
                <a:solidFill>
                  <a:schemeClr val="accent1"/>
                </a:solidFill>
                <a:ea typeface="ＭＳ Ｐゴシック" panose="020B0600070205080204" pitchFamily="34" charset="-128"/>
              </a:rPr>
              <a:t>Muybridge </a:t>
            </a:r>
            <a:r>
              <a:rPr lang="ja-JP" altLang="en-US" sz="2000">
                <a:solidFill>
                  <a:schemeClr val="accent1"/>
                </a:solidFill>
                <a:ea typeface="ＭＳ Ｐゴシック" panose="020B0600070205080204" pitchFamily="34" charset="-128"/>
              </a:rPr>
              <a:t>“</a:t>
            </a:r>
            <a:r>
              <a:rPr lang="en-US" altLang="ja-JP" sz="2000">
                <a:solidFill>
                  <a:schemeClr val="accent1"/>
                </a:solidFill>
                <a:ea typeface="ＭＳ Ｐゴシック" panose="020B0600070205080204" pitchFamily="34" charset="-128"/>
              </a:rPr>
              <a:t>Horses</a:t>
            </a:r>
            <a:r>
              <a:rPr lang="ja-JP" altLang="en-US" sz="2000">
                <a:solidFill>
                  <a:schemeClr val="accent1"/>
                </a:solidFill>
                <a:ea typeface="ＭＳ Ｐゴシック" panose="020B0600070205080204" pitchFamily="34" charset="-128"/>
              </a:rPr>
              <a:t>”</a:t>
            </a:r>
            <a:endParaRPr lang="en-US" altLang="en-US" sz="2000">
              <a:solidFill>
                <a:schemeClr val="accent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16535992-403A-98AD-ED2A-D73DB6D87B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3" name="Picture 4" descr="MuybridgeHorses">
            <a:extLst>
              <a:ext uri="{FF2B5EF4-FFF2-40B4-BE49-F238E27FC236}">
                <a16:creationId xmlns:a16="http://schemas.microsoft.com/office/drawing/2014/main" id="{1197FF21-CC46-7D16-A2F6-E015E29D8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74750"/>
            <a:ext cx="73152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D284090E-65D6-44A2-405B-61645092C2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534400" cy="1143000"/>
          </a:xfrm>
        </p:spPr>
        <p:txBody>
          <a:bodyPr/>
          <a:lstStyle/>
          <a:p>
            <a:pPr eaLnBrk="1" hangingPunct="1"/>
            <a:r>
              <a:rPr lang="en-US" altLang="en-US" sz="2000">
                <a:solidFill>
                  <a:schemeClr val="accent1"/>
                </a:solidFill>
                <a:ea typeface="ＭＳ Ｐゴシック" panose="020B0600070205080204" pitchFamily="34" charset="-128"/>
              </a:rPr>
              <a:t>Muybridge </a:t>
            </a:r>
            <a:r>
              <a:rPr lang="ja-JP" altLang="en-US" sz="2000">
                <a:solidFill>
                  <a:schemeClr val="accent1"/>
                </a:solidFill>
                <a:ea typeface="ＭＳ Ｐゴシック" panose="020B0600070205080204" pitchFamily="34" charset="-128"/>
              </a:rPr>
              <a:t>“</a:t>
            </a:r>
            <a:r>
              <a:rPr lang="en-US" altLang="ja-JP" sz="2000">
                <a:solidFill>
                  <a:schemeClr val="accent1"/>
                </a:solidFill>
                <a:ea typeface="ＭＳ Ｐゴシック" panose="020B0600070205080204" pitchFamily="34" charset="-128"/>
              </a:rPr>
              <a:t>Study of Horses</a:t>
            </a:r>
            <a:r>
              <a:rPr lang="ja-JP" altLang="en-US" sz="2000">
                <a:solidFill>
                  <a:schemeClr val="accent1"/>
                </a:solidFill>
                <a:ea typeface="ＭＳ Ｐゴシック" panose="020B0600070205080204" pitchFamily="34" charset="-128"/>
              </a:rPr>
              <a:t>”</a:t>
            </a:r>
            <a:r>
              <a:rPr lang="en-US" altLang="ja-JP" sz="2000">
                <a:solidFill>
                  <a:schemeClr val="accent1"/>
                </a:solidFill>
                <a:ea typeface="ＭＳ Ｐゴシック" panose="020B0600070205080204" pitchFamily="34" charset="-128"/>
              </a:rPr>
              <a:t>1881                Gericault </a:t>
            </a:r>
            <a:r>
              <a:rPr lang="ja-JP" altLang="en-US" sz="2000">
                <a:solidFill>
                  <a:schemeClr val="accent1"/>
                </a:solidFill>
                <a:ea typeface="ＭＳ Ｐゴシック" panose="020B0600070205080204" pitchFamily="34" charset="-128"/>
              </a:rPr>
              <a:t>“</a:t>
            </a:r>
            <a:r>
              <a:rPr lang="en-US" altLang="ja-JP" sz="2000">
                <a:solidFill>
                  <a:schemeClr val="accent1"/>
                </a:solidFill>
                <a:ea typeface="ＭＳ Ｐゴシック" panose="020B0600070205080204" pitchFamily="34" charset="-128"/>
              </a:rPr>
              <a:t>The Epsom Derby</a:t>
            </a:r>
            <a:r>
              <a:rPr lang="ja-JP" altLang="en-US" sz="2000">
                <a:solidFill>
                  <a:schemeClr val="accent1"/>
                </a:solidFill>
                <a:ea typeface="ＭＳ Ｐゴシック" panose="020B0600070205080204" pitchFamily="34" charset="-128"/>
              </a:rPr>
              <a:t>”</a:t>
            </a:r>
            <a:r>
              <a:rPr lang="en-US" altLang="ja-JP" sz="2000">
                <a:solidFill>
                  <a:schemeClr val="accent1"/>
                </a:solidFill>
                <a:ea typeface="ＭＳ Ｐゴシック" panose="020B0600070205080204" pitchFamily="34" charset="-128"/>
              </a:rPr>
              <a:t>1823</a:t>
            </a:r>
            <a:endParaRPr lang="en-US" altLang="en-US" sz="2000">
              <a:solidFill>
                <a:schemeClr val="accent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2530" name="Picture 4" descr="800px-Jean_Louis_Théodore_Géricault_001">
            <a:extLst>
              <a:ext uri="{FF2B5EF4-FFF2-40B4-BE49-F238E27FC236}">
                <a16:creationId xmlns:a16="http://schemas.microsoft.com/office/drawing/2014/main" id="{E8F234DD-224B-3D0C-AF73-FB6310E9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752600"/>
            <a:ext cx="46482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6" descr="muybridge">
            <a:extLst>
              <a:ext uri="{FF2B5EF4-FFF2-40B4-BE49-F238E27FC236}">
                <a16:creationId xmlns:a16="http://schemas.microsoft.com/office/drawing/2014/main" id="{E86DE111-4795-BDCD-89FC-EBD4F77C5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114800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69A91517-7AC7-20F3-D024-AB79F46BEF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000">
                <a:solidFill>
                  <a:schemeClr val="accent1"/>
                </a:solidFill>
                <a:ea typeface="ＭＳ Ｐゴシック" panose="020B0600070205080204" pitchFamily="34" charset="-128"/>
              </a:rPr>
              <a:t>Eakins </a:t>
            </a:r>
            <a:r>
              <a:rPr lang="ja-JP" altLang="en-US" sz="2000">
                <a:solidFill>
                  <a:schemeClr val="accent1"/>
                </a:solidFill>
                <a:ea typeface="ＭＳ Ｐゴシック" panose="020B0600070205080204" pitchFamily="34" charset="-128"/>
              </a:rPr>
              <a:t>“</a:t>
            </a:r>
            <a:r>
              <a:rPr lang="en-US" altLang="ja-JP" sz="2000">
                <a:solidFill>
                  <a:schemeClr val="accent1"/>
                </a:solidFill>
                <a:ea typeface="ＭＳ Ｐゴシック" panose="020B0600070205080204" pitchFamily="34" charset="-128"/>
              </a:rPr>
              <a:t>Pole Vaulter</a:t>
            </a:r>
            <a:r>
              <a:rPr lang="ja-JP" altLang="en-US" sz="2000">
                <a:solidFill>
                  <a:schemeClr val="accent1"/>
                </a:solidFill>
                <a:ea typeface="ＭＳ Ｐゴシック" panose="020B0600070205080204" pitchFamily="34" charset="-128"/>
              </a:rPr>
              <a:t>”</a:t>
            </a:r>
            <a:r>
              <a:rPr lang="en-US" altLang="ja-JP" sz="2000">
                <a:solidFill>
                  <a:schemeClr val="accent1"/>
                </a:solidFill>
                <a:ea typeface="ＭＳ Ｐゴシック" panose="020B0600070205080204" pitchFamily="34" charset="-128"/>
              </a:rPr>
              <a:t> 1880</a:t>
            </a:r>
            <a:r>
              <a:rPr lang="ja-JP" altLang="en-US" sz="2000">
                <a:solidFill>
                  <a:schemeClr val="accent1"/>
                </a:solidFill>
                <a:ea typeface="ＭＳ Ｐゴシック" panose="020B0600070205080204" pitchFamily="34" charset="-128"/>
              </a:rPr>
              <a:t>’</a:t>
            </a:r>
            <a:r>
              <a:rPr lang="en-US" altLang="ja-JP" sz="2000">
                <a:solidFill>
                  <a:schemeClr val="accent1"/>
                </a:solidFill>
                <a:ea typeface="ＭＳ Ｐゴシック" panose="020B0600070205080204" pitchFamily="34" charset="-128"/>
              </a:rPr>
              <a:t>s</a:t>
            </a:r>
            <a:endParaRPr lang="en-US" altLang="en-US" sz="2000">
              <a:solidFill>
                <a:schemeClr val="accent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3C3E167A-1D52-A62F-0059-23CC4FB6DB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3555" name="Picture 4" descr="EakinsPoleJump.jpg">
            <a:extLst>
              <a:ext uri="{FF2B5EF4-FFF2-40B4-BE49-F238E27FC236}">
                <a16:creationId xmlns:a16="http://schemas.microsoft.com/office/drawing/2014/main" id="{5CAFC713-8B51-A758-9620-0A51A7408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6273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F4058BBC-0AB9-237E-0681-0199B37B17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381000"/>
          </a:xfrm>
        </p:spPr>
        <p:txBody>
          <a:bodyPr/>
          <a:lstStyle/>
          <a:p>
            <a:pPr eaLnBrk="1" hangingPunct="1"/>
            <a:r>
              <a:rPr lang="en-US" altLang="en-US" sz="2000">
                <a:solidFill>
                  <a:schemeClr val="accent1"/>
                </a:solidFill>
                <a:ea typeface="ＭＳ Ｐゴシック" panose="020B0600070205080204" pitchFamily="34" charset="-128"/>
              </a:rPr>
              <a:t>Natalia Goncharova, “Cyclist”</a:t>
            </a:r>
          </a:p>
        </p:txBody>
      </p:sp>
      <p:pic>
        <p:nvPicPr>
          <p:cNvPr id="25602" name="Picture 4">
            <a:extLst>
              <a:ext uri="{FF2B5EF4-FFF2-40B4-BE49-F238E27FC236}">
                <a16:creationId xmlns:a16="http://schemas.microsoft.com/office/drawing/2014/main" id="{20754503-0027-1E11-E16D-01B9EB103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1400175"/>
            <a:ext cx="7204075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68ED9-A3BE-79DA-D091-A0C513A3C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lose-up of a painting&#10;&#10;AI-generated content may be incorrect.">
            <a:extLst>
              <a:ext uri="{FF2B5EF4-FFF2-40B4-BE49-F238E27FC236}">
                <a16:creationId xmlns:a16="http://schemas.microsoft.com/office/drawing/2014/main" id="{3912DFCA-E8FC-B825-B19E-D9A529913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61" y="0"/>
            <a:ext cx="4325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94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F57C5788-C48A-A303-E6F6-C54DE52601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>
                <a:latin typeface="Calibri" panose="020F0502020204030204" pitchFamily="34" charset="0"/>
                <a:cs typeface="Calibri" panose="020F0502020204030204" pitchFamily="34" charset="0"/>
              </a:rPr>
              <a:t>Sarah Morris (B&amp;W version), </a:t>
            </a:r>
            <a:r>
              <a:rPr lang="en-US" altLang="en-US" sz="2000" i="1">
                <a:latin typeface="Calibri" panose="020F0502020204030204" pitchFamily="34" charset="0"/>
                <a:cs typeface="Calibri" panose="020F0502020204030204" pitchFamily="34" charset="0"/>
              </a:rPr>
              <a:t>Los Angeles</a:t>
            </a:r>
            <a:endParaRPr lang="en-US" altLang="en-US" sz="2000"/>
          </a:p>
        </p:txBody>
      </p:sp>
      <p:pic>
        <p:nvPicPr>
          <p:cNvPr id="24578" name="Picture 3">
            <a:extLst>
              <a:ext uri="{FF2B5EF4-FFF2-40B4-BE49-F238E27FC236}">
                <a16:creationId xmlns:a16="http://schemas.microsoft.com/office/drawing/2014/main" id="{4995AC5F-04D6-6ABE-904D-383CB6EDB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0" y="1736725"/>
            <a:ext cx="412750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3">
      <a:dk1>
        <a:srgbClr val="808080"/>
      </a:dk1>
      <a:lt1>
        <a:srgbClr val="5DBACA"/>
      </a:lt1>
      <a:dk2>
        <a:srgbClr val="32323D"/>
      </a:dk2>
      <a:lt2>
        <a:srgbClr val="5DBACA"/>
      </a:lt2>
      <a:accent1>
        <a:srgbClr val="BBE0E3"/>
      </a:accent1>
      <a:accent2>
        <a:srgbClr val="333399"/>
      </a:accent2>
      <a:accent3>
        <a:srgbClr val="ADADAF"/>
      </a:accent3>
      <a:accent4>
        <a:srgbClr val="4E9EAC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808080"/>
        </a:dk1>
        <a:lt1>
          <a:srgbClr val="5DBACA"/>
        </a:lt1>
        <a:dk2>
          <a:srgbClr val="32323D"/>
        </a:dk2>
        <a:lt2>
          <a:srgbClr val="5DBACA"/>
        </a:lt2>
        <a:accent1>
          <a:srgbClr val="BBE0E3"/>
        </a:accent1>
        <a:accent2>
          <a:srgbClr val="333399"/>
        </a:accent2>
        <a:accent3>
          <a:srgbClr val="ADADAF"/>
        </a:accent3>
        <a:accent4>
          <a:srgbClr val="4E9EAC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6567</TotalTime>
  <Words>185</Words>
  <Application>Microsoft Macintosh PowerPoint</Application>
  <PresentationFormat>On-screen Show (4:3)</PresentationFormat>
  <Paragraphs>26</Paragraphs>
  <Slides>26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Times</vt:lpstr>
      <vt:lpstr>ＭＳ Ｐゴシック</vt:lpstr>
      <vt:lpstr>Arial</vt:lpstr>
      <vt:lpstr>Calibri</vt:lpstr>
      <vt:lpstr>Wingdings</vt:lpstr>
      <vt:lpstr>Blank</vt:lpstr>
      <vt:lpstr>  Multiple Viewpoints:   Spatial Shifts, Dynamic Movement, Transparency  Art Historical Muse: Analytic Cubism, Futurism  Artists Viewed: Popova, Goncharova, Picasso, Gris, Duchamp, Boccioni, Balla </vt:lpstr>
      <vt:lpstr>  New Technology New Perceptions   Photography The Movie Camera  Locomotive Electricity Radio    </vt:lpstr>
      <vt:lpstr>Contextual Factors Technical Influences: the camera and movie camera How might these affect artistic perception and production?</vt:lpstr>
      <vt:lpstr>Muybridge “Horses”</vt:lpstr>
      <vt:lpstr>Muybridge “Study of Horses”1881                Gericault “The Epsom Derby”1823</vt:lpstr>
      <vt:lpstr>Eakins “Pole Vaulter” 1880’s</vt:lpstr>
      <vt:lpstr>Natalia Goncharova, “Cyclist”</vt:lpstr>
      <vt:lpstr>PowerPoint Presentation</vt:lpstr>
      <vt:lpstr>Sarah Morris (B&amp;W version), Los Angeles</vt:lpstr>
      <vt:lpstr>Gris, Portrait of Josette</vt:lpstr>
      <vt:lpstr>Juan Gris, “Head of a Woman”</vt:lpstr>
      <vt:lpstr>Balla, “Dynamism of a Dog Walking”</vt:lpstr>
      <vt:lpstr>  Student work: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 Johns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Albert</dc:creator>
  <cp:lastModifiedBy>Elizabeth Albert</cp:lastModifiedBy>
  <cp:revision>120</cp:revision>
  <dcterms:created xsi:type="dcterms:W3CDTF">2018-10-03T14:11:16Z</dcterms:created>
  <dcterms:modified xsi:type="dcterms:W3CDTF">2025-11-18T15:42:34Z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