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479" r:id="rId2"/>
    <p:sldId id="478" r:id="rId3"/>
    <p:sldId id="500" r:id="rId4"/>
    <p:sldId id="471" r:id="rId5"/>
    <p:sldId id="512" r:id="rId6"/>
    <p:sldId id="513" r:id="rId7"/>
    <p:sldId id="506" r:id="rId8"/>
    <p:sldId id="482" r:id="rId9"/>
    <p:sldId id="491" r:id="rId10"/>
    <p:sldId id="496" r:id="rId11"/>
    <p:sldId id="498" r:id="rId12"/>
    <p:sldId id="504" r:id="rId13"/>
    <p:sldId id="495" r:id="rId14"/>
    <p:sldId id="481" r:id="rId15"/>
    <p:sldId id="501" r:id="rId16"/>
    <p:sldId id="505" r:id="rId17"/>
    <p:sldId id="494" r:id="rId18"/>
    <p:sldId id="499" r:id="rId19"/>
    <p:sldId id="493" r:id="rId20"/>
    <p:sldId id="509" r:id="rId21"/>
    <p:sldId id="511" r:id="rId22"/>
    <p:sldId id="490" r:id="rId23"/>
    <p:sldId id="473" r:id="rId24"/>
    <p:sldId id="49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33"/>
    <p:restoredTop sz="94701"/>
  </p:normalViewPr>
  <p:slideViewPr>
    <p:cSldViewPr>
      <p:cViewPr varScale="1">
        <p:scale>
          <a:sx n="121" d="100"/>
          <a:sy n="121" d="100"/>
        </p:scale>
        <p:origin x="1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3D20F242-693D-EB4C-9D36-A8A96A34A6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7F2A0C6-3268-C040-B8F0-FC18410460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D2928F1-22F6-D195-12F0-89ADC25391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D5D32B65-2F24-904A-8299-9C714AAE825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2950" name="Rectangle 6">
            <a:extLst>
              <a:ext uri="{FF2B5EF4-FFF2-40B4-BE49-F238E27FC236}">
                <a16:creationId xmlns:a16="http://schemas.microsoft.com/office/drawing/2014/main" id="{9D3A20B3-16B7-644A-9FF7-B15DAD44DF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>
            <a:extLst>
              <a:ext uri="{FF2B5EF4-FFF2-40B4-BE49-F238E27FC236}">
                <a16:creationId xmlns:a16="http://schemas.microsoft.com/office/drawing/2014/main" id="{A7C1DB2E-3D19-AF45-A3D4-37189D188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136ECF-70C5-7A49-92FD-811E0D415A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pitchFamily="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669BFA3-AB50-8CD3-8424-1BA1FE0F0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8DAB564-E116-1347-8932-108E5F74AF3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A7B078A-FD74-E81A-12A5-53CD2E8CED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C82F031-EFBB-52D5-84A8-D5F45F046F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7315B-B423-328F-DCAF-AA8B3BF25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872EB6-5B3A-B56D-DE6F-7429C28B45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58140-CAC8-C5F2-A3EB-006FEC54E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40816-FC76-0B44-9E81-9E254F68B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54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144E6-5D77-0E2F-B457-8B7EF4EE48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FC5EE1-A90D-6C0F-10EC-72ECE35E4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EDEF1F-3D59-CAF8-35BF-5B8887214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32C71-FBE3-1D45-8B9D-CE684D16F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8FD568-936F-DCF5-8FD4-BADB222F0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164A18-888B-2085-785F-4F521B546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F3E57-DA13-528F-F414-58B3D0FA6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6C88F-8D7B-C142-9CB8-9BA7223FD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69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CC445B-8316-BFF2-8E59-EA7D93C79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DE298-C9FF-F970-A216-4EE21594C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ADECDD-4AAF-6915-D8A7-47E57FF0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246B7-78BE-2941-AB73-88863C7E94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75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4F0E07-E7F4-C49F-FFC9-070C9E9E0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B84BB-0A91-1259-F39F-B0FFC6410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709925-8C61-C3E2-77C4-FBD1667A8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621DD-6CDE-AB44-AB9B-F6ADD12E5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34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357B8-798F-92F6-C3C9-4AF780E2C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72B258-4F14-1598-F1E1-D7CFDADAA6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B42BD-7422-A639-F9B7-130E6ED80B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544AC-7491-1A49-8685-C1F29DC2E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53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3B41194-A460-32FD-12C9-7A606B5DA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842791-06E6-0362-01D3-402574FFD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B7D21F-257A-55B9-0710-142E528748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D6462-D6A7-8E4B-B95D-2AFEE401F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91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C2F34A-1E91-8B43-2EF9-B18FE996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A9A24D-1126-37C6-8C65-2F525653D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54E702-6A22-FE22-B789-87801CF50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77061-F5B1-4F46-A744-2790CF809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7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66EF99-FE8C-B5AB-E416-10A7BAAE4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E12D04-DDCC-F8B8-E584-E5D38A276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C1A17E-DD91-2BA6-D356-EE3F1119E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F6FDA-8B3D-5148-9D3C-1088F506F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2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0766E-AB01-7952-07D7-CFD654473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C398D-4456-6FE4-CA34-07A674CCD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1FD80-AE9B-9D88-78AF-302D85A93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2434A-C62A-D947-AC3C-3FFE5865D3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2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487C6-8485-FB59-16E2-6C616C695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75CE5-1A76-8B9B-73F1-DE57982F4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F06DB-0267-B306-564F-B572234D7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B4D37-39BA-F446-B075-6B959B96A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6B3A7D-70A4-0FC1-6620-E3E6E1255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C972D9-D9D5-ED9F-6E84-8A3F71512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C633B6-C498-E24F-8E18-5CE1512A836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29C9C20-3813-DE40-8755-224D60ACEB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EDB7638-30CE-3E4D-87C9-1A5AC5DEE6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2EBE2D-E43D-B743-85EF-A76662B6D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A2BFC61E-CEBB-BA31-C69B-A0C3435DC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6172200" cy="2133600"/>
          </a:xfrm>
        </p:spPr>
        <p:txBody>
          <a:bodyPr/>
          <a:lstStyle/>
          <a:p>
            <a:pPr algn="l" eaLnBrk="1" hangingPunct="1"/>
            <a:br>
              <a:rPr lang="en-US" altLang="en-US" sz="4000"/>
            </a:br>
            <a:r>
              <a:rPr lang="en-US" altLang="en-US" sz="4000"/>
              <a:t>Gestalt Principles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14338" name="TextBox 2">
            <a:extLst>
              <a:ext uri="{FF2B5EF4-FFF2-40B4-BE49-F238E27FC236}">
                <a16:creationId xmlns:a16="http://schemas.microsoft.com/office/drawing/2014/main" id="{00F7AD76-1E40-E15C-0661-72272240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14600"/>
            <a:ext cx="5029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Figure/Ground</a:t>
            </a:r>
          </a:p>
          <a:p>
            <a:pPr>
              <a:buFontTx/>
              <a:buAutoNum type="arabicPeriod"/>
            </a:pPr>
            <a:r>
              <a:rPr lang="en-US" altLang="en-US"/>
              <a:t>Completion</a:t>
            </a:r>
          </a:p>
          <a:p>
            <a:pPr>
              <a:buFontTx/>
              <a:buAutoNum type="arabicPeriod"/>
            </a:pPr>
            <a:r>
              <a:rPr lang="en-US" altLang="en-US"/>
              <a:t>Proximity (Grouping)</a:t>
            </a:r>
          </a:p>
          <a:p>
            <a:pPr>
              <a:buFontTx/>
              <a:buAutoNum type="arabicPeriod"/>
            </a:pPr>
            <a:r>
              <a:rPr lang="en-US" altLang="en-US"/>
              <a:t>Continuity</a:t>
            </a:r>
          </a:p>
          <a:p>
            <a:pPr>
              <a:buFontTx/>
              <a:buAutoNum type="arabicPeriod"/>
            </a:pPr>
            <a:r>
              <a:rPr lang="en-US" altLang="en-US"/>
              <a:t>Ambiguity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62761AF-8D37-DB77-4A03-75C4FD5F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23554" name="Picture 3" descr="Screen-Shot-2014-12-11-at-3.40.32-PM.png">
            <a:extLst>
              <a:ext uri="{FF2B5EF4-FFF2-40B4-BE49-F238E27FC236}">
                <a16:creationId xmlns:a16="http://schemas.microsoft.com/office/drawing/2014/main" id="{C6C5E639-E3EC-63F2-46BF-F00E03478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343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FC0DF12-CA50-6151-5214-7A0F56231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24578" name="Picture 3" descr="0d0b07d4ef4662e16b276791753eb1db-650-80.jpg">
            <a:extLst>
              <a:ext uri="{FF2B5EF4-FFF2-40B4-BE49-F238E27FC236}">
                <a16:creationId xmlns:a16="http://schemas.microsoft.com/office/drawing/2014/main" id="{C221A7A4-BC6E-FC3B-EB70-78D7C4F81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824538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362E46D-1F89-D7D3-3395-182E9BCFC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Grouping/Proximity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0F0E5D0-5322-0F3C-C5F3-EC702325C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accent1"/>
                </a:solidFill>
              </a:rPr>
              <a:t>Rodchenko “Cropped”</a:t>
            </a:r>
          </a:p>
        </p:txBody>
      </p:sp>
      <p:pic>
        <p:nvPicPr>
          <p:cNvPr id="26626" name="Picture 3" descr="viscom_gestalt1_proximity2.jpg">
            <a:extLst>
              <a:ext uri="{FF2B5EF4-FFF2-40B4-BE49-F238E27FC236}">
                <a16:creationId xmlns:a16="http://schemas.microsoft.com/office/drawing/2014/main" id="{EDF0340B-626C-287B-00EC-A2C18A538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79107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DF22F21E-0A01-BB4D-ACFB-A175AF78A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>
                <a:cs typeface="+mj-cs"/>
              </a:rPr>
              <a:t>Albers Design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D5BFA0BC-41A1-194E-91F0-CA612192B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27651" name="Picture 4" descr="350">
            <a:extLst>
              <a:ext uri="{FF2B5EF4-FFF2-40B4-BE49-F238E27FC236}">
                <a16:creationId xmlns:a16="http://schemas.microsoft.com/office/drawing/2014/main" id="{3F25C055-4DB0-45DC-1B8C-AE4228C1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922463"/>
            <a:ext cx="40163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FigureGroundEye.jpeg">
            <a:extLst>
              <a:ext uri="{FF2B5EF4-FFF2-40B4-BE49-F238E27FC236}">
                <a16:creationId xmlns:a16="http://schemas.microsoft.com/office/drawing/2014/main" id="{1D95500E-069A-2AB6-1204-8AD56F376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23887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2">
            <a:extLst>
              <a:ext uri="{FF2B5EF4-FFF2-40B4-BE49-F238E27FC236}">
                <a16:creationId xmlns:a16="http://schemas.microsoft.com/office/drawing/2014/main" id="{F059AA4F-F461-49E2-9F03-79C4A97E6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B2803A6A-4687-50E1-B6E9-90F4BF634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Continuity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Bouw-proximity.jpg">
            <a:extLst>
              <a:ext uri="{FF2B5EF4-FFF2-40B4-BE49-F238E27FC236}">
                <a16:creationId xmlns:a16="http://schemas.microsoft.com/office/drawing/2014/main" id="{93761FAE-1F57-8E95-A797-52334E2B3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56088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2">
            <a:extLst>
              <a:ext uri="{FF2B5EF4-FFF2-40B4-BE49-F238E27FC236}">
                <a16:creationId xmlns:a16="http://schemas.microsoft.com/office/drawing/2014/main" id="{E6AAA683-F1C1-8D70-E8D2-769E8D46D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gestalt-continuation.jpg">
            <a:extLst>
              <a:ext uri="{FF2B5EF4-FFF2-40B4-BE49-F238E27FC236}">
                <a16:creationId xmlns:a16="http://schemas.microsoft.com/office/drawing/2014/main" id="{355C6467-AA39-734C-0940-BDC79B82A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759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2">
            <a:extLst>
              <a:ext uri="{FF2B5EF4-FFF2-40B4-BE49-F238E27FC236}">
                <a16:creationId xmlns:a16="http://schemas.microsoft.com/office/drawing/2014/main" id="{15B1CD66-6475-E206-0030-5DE4D4EE6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BE6B51EE-D582-2F97-D731-C4279118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accent1"/>
                </a:solidFill>
              </a:rPr>
              <a:t>Rodchenko “Cropped”</a:t>
            </a:r>
          </a:p>
        </p:txBody>
      </p:sp>
      <p:pic>
        <p:nvPicPr>
          <p:cNvPr id="32770" name="Picture 3" descr="Bouw_continuity.jpg">
            <a:extLst>
              <a:ext uri="{FF2B5EF4-FFF2-40B4-BE49-F238E27FC236}">
                <a16:creationId xmlns:a16="http://schemas.microsoft.com/office/drawing/2014/main" id="{16094AC7-3C31-DDA5-4FBB-655AD05DD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2303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591EC740-FFE6-D3EA-A72E-A3DA25699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Figure/Ground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D2B4A9E-4FB0-C195-CBA7-A2F9E562B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343400"/>
          </a:xfrm>
        </p:spPr>
        <p:txBody>
          <a:bodyPr/>
          <a:lstStyle/>
          <a:p>
            <a:r>
              <a:rPr lang="en-US" altLang="en-US" sz="4000"/>
              <a:t>Ambiguity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5D6352C-BBEF-2325-16D4-C41C4BA3A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18" name="Picture 3" descr="Calci,_certosa_di_Pisa_(123).jpg">
            <a:extLst>
              <a:ext uri="{FF2B5EF4-FFF2-40B4-BE49-F238E27FC236}">
                <a16:creationId xmlns:a16="http://schemas.microsoft.com/office/drawing/2014/main" id="{87828561-4656-0322-87F1-8940EC2FA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045325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9DE48110-1A52-6EED-E940-A85A8D2E7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35842" name="Picture 3" descr="gestalt-therapie_0.jpg">
            <a:extLst>
              <a:ext uri="{FF2B5EF4-FFF2-40B4-BE49-F238E27FC236}">
                <a16:creationId xmlns:a16="http://schemas.microsoft.com/office/drawing/2014/main" id="{65D286B5-075A-D0B0-4E24-AD533B995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1752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>
            <a:extLst>
              <a:ext uri="{FF2B5EF4-FFF2-40B4-BE49-F238E27FC236}">
                <a16:creationId xmlns:a16="http://schemas.microsoft.com/office/drawing/2014/main" id="{60A53D3B-6374-DD4A-9198-93D9FC79E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36866" name="Picture 4" descr="vase_gestalt">
            <a:extLst>
              <a:ext uri="{FF2B5EF4-FFF2-40B4-BE49-F238E27FC236}">
                <a16:creationId xmlns:a16="http://schemas.microsoft.com/office/drawing/2014/main" id="{0136C9B9-99A1-2342-81DC-DA3794DE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30162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2">
            <a:extLst>
              <a:ext uri="{FF2B5EF4-FFF2-40B4-BE49-F238E27FC236}">
                <a16:creationId xmlns:a16="http://schemas.microsoft.com/office/drawing/2014/main" id="{8AF54A8D-EE17-22AB-AB20-90A64481A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8C4932DB-7573-F282-8B55-2A87EC43E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r>
              <a:rPr lang="en-US" altLang="en-US" sz="2000">
                <a:solidFill>
                  <a:schemeClr val="accent1"/>
                </a:solidFill>
              </a:rPr>
              <a:t>Rodchenko “Cropped”</a:t>
            </a:r>
          </a:p>
        </p:txBody>
      </p:sp>
      <p:pic>
        <p:nvPicPr>
          <p:cNvPr id="37890" name="Picture 3" descr="camouflage-seamless-pattern-vector-3109733.jpg">
            <a:extLst>
              <a:ext uri="{FF2B5EF4-FFF2-40B4-BE49-F238E27FC236}">
                <a16:creationId xmlns:a16="http://schemas.microsoft.com/office/drawing/2014/main" id="{9D7FD9C9-FE9A-729F-9EED-E1FADC54E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6019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gestalt-image.jpg">
            <a:extLst>
              <a:ext uri="{FF2B5EF4-FFF2-40B4-BE49-F238E27FC236}">
                <a16:creationId xmlns:a16="http://schemas.microsoft.com/office/drawing/2014/main" id="{74625BB9-E7A0-198A-7471-72327EA8E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803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2">
            <a:extLst>
              <a:ext uri="{FF2B5EF4-FFF2-40B4-BE49-F238E27FC236}">
                <a16:creationId xmlns:a16="http://schemas.microsoft.com/office/drawing/2014/main" id="{F9F74107-779B-BDF2-CD75-ED7D25BBE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Figure-Ground Designs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4CCBEDC0-375C-4245-BD20-6C3663B7A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>
                <a:cs typeface="+mj-cs"/>
              </a:rPr>
              <a:t>Figure-Ground Design Using Only Circles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F2E28E70-E0AE-7E40-AF76-5497FCB49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pic>
        <p:nvPicPr>
          <p:cNvPr id="17411" name="Picture 5" descr="plains1">
            <a:extLst>
              <a:ext uri="{FF2B5EF4-FFF2-40B4-BE49-F238E27FC236}">
                <a16:creationId xmlns:a16="http://schemas.microsoft.com/office/drawing/2014/main" id="{F7C19331-6CF5-AE73-269E-B4834B6F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2148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7FE15-E460-0F68-31D3-6FD64EBD8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F8DDF7-CB0A-65D9-1C17-AB61D7A5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5410200" cy="5410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570EA97-326B-9AA4-0D7D-3066319A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3622-4397-A378-E8F1-101292B58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3DC6-B733-3EF6-A22A-C0914EED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186AF-5439-E997-1E39-13BE533D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04120"/>
            <a:ext cx="5792022" cy="554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4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8C57B53-316E-A5AD-4978-06A66631B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953000"/>
          </a:xfrm>
        </p:spPr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Completion</a:t>
            </a:r>
            <a:br>
              <a:rPr lang="en-US" altLang="en-US" sz="4000"/>
            </a:br>
            <a:endParaRPr lang="en-US" alt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93103E3-0A39-1F7B-E431-4172A130E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altLang="en-US" sz="2000"/>
              <a:t>Thiebaud  “Cake Study” 1963</a:t>
            </a:r>
          </a:p>
        </p:txBody>
      </p:sp>
      <p:pic>
        <p:nvPicPr>
          <p:cNvPr id="20482" name="Picture 3">
            <a:extLst>
              <a:ext uri="{FF2B5EF4-FFF2-40B4-BE49-F238E27FC236}">
                <a16:creationId xmlns:a16="http://schemas.microsoft.com/office/drawing/2014/main" id="{1FE329EE-A1D6-D315-0A8F-548E70855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83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F433B124-6FFA-C651-53BE-A362128E3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609600"/>
            <a:ext cx="3200400" cy="1143000"/>
          </a:xfrm>
        </p:spPr>
        <p:txBody>
          <a:bodyPr/>
          <a:lstStyle/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pic>
        <p:nvPicPr>
          <p:cNvPr id="22530" name="Picture 3" descr="Esther Bouw Proximity.jpg">
            <a:extLst>
              <a:ext uri="{FF2B5EF4-FFF2-40B4-BE49-F238E27FC236}">
                <a16:creationId xmlns:a16="http://schemas.microsoft.com/office/drawing/2014/main" id="{044BE6BB-CDE5-2BD1-5AA3-D6684EAD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020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3">
      <a:dk1>
        <a:srgbClr val="808080"/>
      </a:dk1>
      <a:lt1>
        <a:srgbClr val="5DBACA"/>
      </a:lt1>
      <a:dk2>
        <a:srgbClr val="32323D"/>
      </a:dk2>
      <a:lt2>
        <a:srgbClr val="5DBACA"/>
      </a:lt2>
      <a:accent1>
        <a:srgbClr val="BBE0E3"/>
      </a:accent1>
      <a:accent2>
        <a:srgbClr val="333399"/>
      </a:accent2>
      <a:accent3>
        <a:srgbClr val="ADADAF"/>
      </a:accent3>
      <a:accent4>
        <a:srgbClr val="4E9EA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808080"/>
        </a:dk1>
        <a:lt1>
          <a:srgbClr val="5DBACA"/>
        </a:lt1>
        <a:dk2>
          <a:srgbClr val="32323D"/>
        </a:dk2>
        <a:lt2>
          <a:srgbClr val="5DBACA"/>
        </a:lt2>
        <a:accent1>
          <a:srgbClr val="BBE0E3"/>
        </a:accent1>
        <a:accent2>
          <a:srgbClr val="333399"/>
        </a:accent2>
        <a:accent3>
          <a:srgbClr val="ADADAF"/>
        </a:accent3>
        <a:accent4>
          <a:srgbClr val="4E9EA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11460</TotalTime>
  <Words>59</Words>
  <Application>Microsoft Macintosh PowerPoint</Application>
  <PresentationFormat>On-screen Show (4:3)</PresentationFormat>
  <Paragraphs>19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Times</vt:lpstr>
      <vt:lpstr>ＭＳ Ｐゴシック</vt:lpstr>
      <vt:lpstr>Arial</vt:lpstr>
      <vt:lpstr>Blank</vt:lpstr>
      <vt:lpstr> Gestalt Principles </vt:lpstr>
      <vt:lpstr> Figure/Ground </vt:lpstr>
      <vt:lpstr>Figure-Ground Designs</vt:lpstr>
      <vt:lpstr>Figure-Ground Design Using Only Circles</vt:lpstr>
      <vt:lpstr>PowerPoint Presentation</vt:lpstr>
      <vt:lpstr>PowerPoint Presentation</vt:lpstr>
      <vt:lpstr> Completion </vt:lpstr>
      <vt:lpstr>Thiebaud  “Cake Study” 1963</vt:lpstr>
      <vt:lpstr>PowerPoint Presentation</vt:lpstr>
      <vt:lpstr>PowerPoint Presentation</vt:lpstr>
      <vt:lpstr>PowerPoint Presentation</vt:lpstr>
      <vt:lpstr> Grouping/Proximity </vt:lpstr>
      <vt:lpstr>Rodchenko “Cropped”</vt:lpstr>
      <vt:lpstr>Albers Design</vt:lpstr>
      <vt:lpstr>PowerPoint Presentation</vt:lpstr>
      <vt:lpstr> Continuity </vt:lpstr>
      <vt:lpstr>PowerPoint Presentation</vt:lpstr>
      <vt:lpstr>PowerPoint Presentation</vt:lpstr>
      <vt:lpstr>Rodchenko “Cropped”</vt:lpstr>
      <vt:lpstr>Ambiguity</vt:lpstr>
      <vt:lpstr>PowerPoint Presentation</vt:lpstr>
      <vt:lpstr>PowerPoint Presentation</vt:lpstr>
      <vt:lpstr>PowerPoint Presentation</vt:lpstr>
      <vt:lpstr>Rodchenko “Cropped”</vt:lpstr>
    </vt:vector>
  </TitlesOfParts>
  <Company>St Johns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Albert</dc:creator>
  <cp:lastModifiedBy>Elizabeth Albert</cp:lastModifiedBy>
  <cp:revision>39</cp:revision>
  <dcterms:created xsi:type="dcterms:W3CDTF">2018-10-19T15:31:23Z</dcterms:created>
  <dcterms:modified xsi:type="dcterms:W3CDTF">2025-11-04T16:13:33Z</dcterms:modified>
</cp:coreProperties>
</file>